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53"/>
  </p:notesMasterIdLst>
  <p:sldIdLst>
    <p:sldId id="314" r:id="rId2"/>
    <p:sldId id="332" r:id="rId3"/>
    <p:sldId id="316" r:id="rId4"/>
    <p:sldId id="259" r:id="rId5"/>
    <p:sldId id="331" r:id="rId6"/>
    <p:sldId id="262" r:id="rId7"/>
    <p:sldId id="263" r:id="rId8"/>
    <p:sldId id="264" r:id="rId9"/>
    <p:sldId id="336" r:id="rId10"/>
    <p:sldId id="266" r:id="rId11"/>
    <p:sldId id="282" r:id="rId12"/>
    <p:sldId id="268" r:id="rId13"/>
    <p:sldId id="319" r:id="rId14"/>
    <p:sldId id="320" r:id="rId15"/>
    <p:sldId id="321" r:id="rId16"/>
    <p:sldId id="324" r:id="rId17"/>
    <p:sldId id="325" r:id="rId18"/>
    <p:sldId id="269" r:id="rId19"/>
    <p:sldId id="280" r:id="rId20"/>
    <p:sldId id="290" r:id="rId21"/>
    <p:sldId id="293" r:id="rId22"/>
    <p:sldId id="295" r:id="rId23"/>
    <p:sldId id="274" r:id="rId24"/>
    <p:sldId id="294" r:id="rId25"/>
    <p:sldId id="296" r:id="rId26"/>
    <p:sldId id="297" r:id="rId27"/>
    <p:sldId id="299" r:id="rId28"/>
    <p:sldId id="300" r:id="rId29"/>
    <p:sldId id="301" r:id="rId30"/>
    <p:sldId id="302" r:id="rId31"/>
    <p:sldId id="303" r:id="rId32"/>
    <p:sldId id="304" r:id="rId33"/>
    <p:sldId id="309" r:id="rId34"/>
    <p:sldId id="310" r:id="rId35"/>
    <p:sldId id="311" r:id="rId36"/>
    <p:sldId id="278" r:id="rId37"/>
    <p:sldId id="312" r:id="rId38"/>
    <p:sldId id="313" r:id="rId39"/>
    <p:sldId id="279" r:id="rId40"/>
    <p:sldId id="289" r:id="rId41"/>
    <p:sldId id="287" r:id="rId42"/>
    <p:sldId id="288" r:id="rId43"/>
    <p:sldId id="283" r:id="rId44"/>
    <p:sldId id="285" r:id="rId45"/>
    <p:sldId id="286" r:id="rId46"/>
    <p:sldId id="284" r:id="rId47"/>
    <p:sldId id="329" r:id="rId48"/>
    <p:sldId id="335" r:id="rId49"/>
    <p:sldId id="333" r:id="rId50"/>
    <p:sldId id="307" r:id="rId51"/>
    <p:sldId id="30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C00"/>
    <a:srgbClr val="079A4F"/>
    <a:srgbClr val="009F65"/>
    <a:srgbClr val="04A27D"/>
    <a:srgbClr val="01A796"/>
    <a:srgbClr val="000A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9B82F-EDD5-0340-A596-595003361C4C}" v="618" dt="2024-04-29T03:49:34.744"/>
    <p1510:client id="{51512BF4-257A-D675-2033-2D691A503592}" v="181" dt="2024-04-29T03:51:18.696"/>
    <p1510:client id="{51A769B6-F7B2-6D10-7536-8CE0500DFDB3}" v="230" dt="2024-04-29T04:01:00.541"/>
    <p1510:client id="{8ADF0ED9-281C-9C2A-7CF1-C6F1D565F067}" v="1" dt="2024-04-29T03:05:25.519"/>
    <p1510:client id="{8BA1299C-4FA5-025F-5667-317A8D6EB5A0}" v="4" dt="2024-04-29T01:44:22.404"/>
    <p1510:client id="{8FD5EB8B-3B94-7701-899E-9D3F728B4713}" v="7" dt="2024-04-29T03:37:11.268"/>
    <p1510:client id="{9F6FCB02-3933-1AC1-1C4F-CB76FF3C7AFD}" v="2" dt="2024-04-28T06:20:46.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BD6B42-0AC6-4228-AE84-8C4F933AA88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249F1D0-50CA-45C7-B59D-539380A29442}">
      <dgm:prSet/>
      <dgm:spPr/>
      <dgm:t>
        <a:bodyPr/>
        <a:lstStyle/>
        <a:p>
          <a:r>
            <a:rPr lang="en-US" b="1"/>
            <a:t>GRID Incidents Datase</a:t>
          </a:r>
          <a:endParaRPr lang="en-US"/>
        </a:p>
      </dgm:t>
    </dgm:pt>
    <dgm:pt modelId="{088BC246-8957-4B4A-82EC-F7BE8D9526D2}" type="parTrans" cxnId="{FF67D194-EA7B-43C1-A97E-85B44D0CD6C3}">
      <dgm:prSet/>
      <dgm:spPr/>
      <dgm:t>
        <a:bodyPr/>
        <a:lstStyle/>
        <a:p>
          <a:endParaRPr lang="en-US"/>
        </a:p>
      </dgm:t>
    </dgm:pt>
    <dgm:pt modelId="{04C6EF6E-E8C0-49B2-B2A0-F236C67B1B25}" type="sibTrans" cxnId="{FF67D194-EA7B-43C1-A97E-85B44D0CD6C3}">
      <dgm:prSet/>
      <dgm:spPr/>
      <dgm:t>
        <a:bodyPr/>
        <a:lstStyle/>
        <a:p>
          <a:endParaRPr lang="en-US"/>
        </a:p>
      </dgm:t>
    </dgm:pt>
    <dgm:pt modelId="{49905C43-2612-4765-8CDA-8B303F85550A}">
      <dgm:prSet/>
      <dgm:spPr>
        <a:solidFill>
          <a:schemeClr val="bg2"/>
        </a:solidFill>
      </dgm:spPr>
      <dgm:t>
        <a:bodyPr/>
        <a:lstStyle/>
        <a:p>
          <a:r>
            <a:rPr lang="en-US" b="0" i="0">
              <a:solidFill>
                <a:schemeClr val="tx2"/>
              </a:solidFill>
            </a:rPr>
            <a:t>This </a:t>
          </a:r>
          <a:r>
            <a:rPr lang="en-US" b="0" i="0">
              <a:solidFill>
                <a:schemeClr val="tx2"/>
              </a:solidFill>
              <a:latin typeface="Neue Haas Grotesk Text Pro"/>
            </a:rPr>
            <a:t>dataset</a:t>
          </a:r>
          <a:r>
            <a:rPr lang="en-US" b="0" i="0">
              <a:solidFill>
                <a:schemeClr val="tx2"/>
              </a:solidFill>
            </a:rPr>
            <a:t> </a:t>
          </a:r>
          <a:r>
            <a:rPr lang="en-US" b="0" i="0">
              <a:solidFill>
                <a:schemeClr val="tx2"/>
              </a:solidFill>
              <a:latin typeface="Neue Haas Grotesk Text Pro"/>
            </a:rPr>
            <a:t>catalogs</a:t>
          </a:r>
          <a:r>
            <a:rPr lang="en-US" b="0" i="0">
              <a:solidFill>
                <a:schemeClr val="tx2"/>
              </a:solidFill>
            </a:rPr>
            <a:t> each terrorist incident with specific details on the event, perpetrator, and location to analyze patterns and trends in terrorism.</a:t>
          </a:r>
          <a:endParaRPr lang="en-US">
            <a:solidFill>
              <a:schemeClr val="tx2"/>
            </a:solidFill>
          </a:endParaRPr>
        </a:p>
      </dgm:t>
    </dgm:pt>
    <dgm:pt modelId="{ECB61342-FB79-4161-BBA3-22785453CA7E}" type="parTrans" cxnId="{CD0F433F-6C50-400C-A6A2-3EB0B1DFA2D4}">
      <dgm:prSet/>
      <dgm:spPr/>
      <dgm:t>
        <a:bodyPr/>
        <a:lstStyle/>
        <a:p>
          <a:endParaRPr lang="en-US"/>
        </a:p>
      </dgm:t>
    </dgm:pt>
    <dgm:pt modelId="{EEE5D3C7-ECC9-4932-AA9A-3B8D65FF4342}" type="sibTrans" cxnId="{CD0F433F-6C50-400C-A6A2-3EB0B1DFA2D4}">
      <dgm:prSet/>
      <dgm:spPr/>
      <dgm:t>
        <a:bodyPr/>
        <a:lstStyle/>
        <a:p>
          <a:endParaRPr lang="en-US"/>
        </a:p>
      </dgm:t>
    </dgm:pt>
    <dgm:pt modelId="{143B5CFB-1F6B-4CAD-8BCA-08942570AEE0}">
      <dgm:prSet/>
      <dgm:spPr/>
      <dgm:t>
        <a:bodyPr/>
        <a:lstStyle/>
        <a:p>
          <a:r>
            <a:rPr lang="en-US"/>
            <a:t>Varies from 2018 -2023</a:t>
          </a:r>
        </a:p>
      </dgm:t>
    </dgm:pt>
    <dgm:pt modelId="{836A89E1-5189-4437-A593-8CDA8EC9BF2E}" type="parTrans" cxnId="{1BCB9147-9760-416E-8EA7-633DDCFF8085}">
      <dgm:prSet/>
      <dgm:spPr/>
      <dgm:t>
        <a:bodyPr/>
        <a:lstStyle/>
        <a:p>
          <a:endParaRPr lang="en-US"/>
        </a:p>
      </dgm:t>
    </dgm:pt>
    <dgm:pt modelId="{7E66F914-9B6C-45A7-9BCD-B5C2A8145D7D}" type="sibTrans" cxnId="{1BCB9147-9760-416E-8EA7-633DDCFF8085}">
      <dgm:prSet/>
      <dgm:spPr/>
      <dgm:t>
        <a:bodyPr/>
        <a:lstStyle/>
        <a:p>
          <a:endParaRPr lang="en-US"/>
        </a:p>
      </dgm:t>
    </dgm:pt>
    <dgm:pt modelId="{92B8B8EE-5FDF-4B8B-B381-F91F8C99BD05}">
      <dgm:prSet/>
      <dgm:spPr/>
      <dgm:t>
        <a:bodyPr/>
        <a:lstStyle/>
        <a:p>
          <a:r>
            <a:rPr lang="en-US"/>
            <a:t>CSV format</a:t>
          </a:r>
        </a:p>
      </dgm:t>
    </dgm:pt>
    <dgm:pt modelId="{8A78A8D8-B513-4274-88D8-E1B0ADACD9C0}" type="parTrans" cxnId="{F70536C0-19FA-490F-9E9F-00DE19A6B264}">
      <dgm:prSet/>
      <dgm:spPr/>
      <dgm:t>
        <a:bodyPr/>
        <a:lstStyle/>
        <a:p>
          <a:endParaRPr lang="en-US"/>
        </a:p>
      </dgm:t>
    </dgm:pt>
    <dgm:pt modelId="{797965C5-D134-4B05-9D5B-5FA4ABAA677A}" type="sibTrans" cxnId="{F70536C0-19FA-490F-9E9F-00DE19A6B264}">
      <dgm:prSet/>
      <dgm:spPr/>
      <dgm:t>
        <a:bodyPr/>
        <a:lstStyle/>
        <a:p>
          <a:endParaRPr lang="en-US"/>
        </a:p>
      </dgm:t>
    </dgm:pt>
    <dgm:pt modelId="{273DCDC0-C333-416D-B09E-D865AF36F53B}">
      <dgm:prSet/>
      <dgm:spPr/>
      <dgm:t>
        <a:bodyPr/>
        <a:lstStyle/>
        <a:p>
          <a:r>
            <a:rPr lang="en-US"/>
            <a:t>Open Source</a:t>
          </a:r>
        </a:p>
      </dgm:t>
    </dgm:pt>
    <dgm:pt modelId="{E2A792CC-641F-4C62-8082-03F0A8B6AFF1}" type="parTrans" cxnId="{D28FDE83-C2DE-4FB7-89A9-DC63BD6D1A0E}">
      <dgm:prSet/>
      <dgm:spPr/>
      <dgm:t>
        <a:bodyPr/>
        <a:lstStyle/>
        <a:p>
          <a:endParaRPr lang="en-US"/>
        </a:p>
      </dgm:t>
    </dgm:pt>
    <dgm:pt modelId="{5E1BC44F-4F98-4AA5-BC8B-E30A127ED54B}" type="sibTrans" cxnId="{D28FDE83-C2DE-4FB7-89A9-DC63BD6D1A0E}">
      <dgm:prSet/>
      <dgm:spPr/>
      <dgm:t>
        <a:bodyPr/>
        <a:lstStyle/>
        <a:p>
          <a:endParaRPr lang="en-US"/>
        </a:p>
      </dgm:t>
    </dgm:pt>
    <dgm:pt modelId="{825DDAC6-E20B-4253-986C-5132752F639F}">
      <dgm:prSet/>
      <dgm:spPr/>
      <dgm:t>
        <a:bodyPr/>
        <a:lstStyle/>
        <a:p>
          <a:r>
            <a:rPr lang="en-US" b="1"/>
            <a:t>GRID Perpetrators Dataset</a:t>
          </a:r>
          <a:endParaRPr lang="en-US"/>
        </a:p>
      </dgm:t>
    </dgm:pt>
    <dgm:pt modelId="{85962E64-8FF5-401C-BEAF-FE27D229DE54}" type="parTrans" cxnId="{1652CFA5-A910-4E5F-A4AB-B8CF367B2D36}">
      <dgm:prSet/>
      <dgm:spPr/>
      <dgm:t>
        <a:bodyPr/>
        <a:lstStyle/>
        <a:p>
          <a:endParaRPr lang="en-US"/>
        </a:p>
      </dgm:t>
    </dgm:pt>
    <dgm:pt modelId="{1943358F-96F9-4EDF-93DB-D81C78C84785}" type="sibTrans" cxnId="{1652CFA5-A910-4E5F-A4AB-B8CF367B2D36}">
      <dgm:prSet/>
      <dgm:spPr/>
      <dgm:t>
        <a:bodyPr/>
        <a:lstStyle/>
        <a:p>
          <a:endParaRPr lang="en-US"/>
        </a:p>
      </dgm:t>
    </dgm:pt>
    <dgm:pt modelId="{B3FDB9F4-B0EC-4383-963E-56A7C60A5D83}">
      <dgm:prSet/>
      <dgm:spPr>
        <a:solidFill>
          <a:schemeClr val="bg2"/>
        </a:solidFill>
      </dgm:spPr>
      <dgm:t>
        <a:bodyPr/>
        <a:lstStyle/>
        <a:p>
          <a:pPr rtl="0"/>
          <a:r>
            <a:rPr lang="en-US" b="0" i="0">
              <a:solidFill>
                <a:schemeClr val="tx2"/>
              </a:solidFill>
            </a:rPr>
            <a:t>This database</a:t>
          </a:r>
          <a:r>
            <a:rPr lang="en-US" b="0" i="0">
              <a:solidFill>
                <a:schemeClr val="tx2"/>
              </a:solidFill>
              <a:latin typeface="Neue Haas Grotesk Text Pro"/>
            </a:rPr>
            <a:t> has</a:t>
          </a:r>
          <a:r>
            <a:rPr lang="en-US" b="0" i="0">
              <a:solidFill>
                <a:schemeClr val="tx2"/>
              </a:solidFill>
            </a:rPr>
            <a:t> profiles</a:t>
          </a:r>
          <a:r>
            <a:rPr lang="en-US" b="0" i="0">
              <a:solidFill>
                <a:schemeClr val="tx2"/>
              </a:solidFill>
              <a:latin typeface="Neue Haas Grotesk Text Pro"/>
            </a:rPr>
            <a:t> of</a:t>
          </a:r>
          <a:r>
            <a:rPr lang="en-US" b="0" i="0">
              <a:solidFill>
                <a:schemeClr val="tx2"/>
              </a:solidFill>
            </a:rPr>
            <a:t> terrorist organizations and individuals, including their characteristics and involvement in terrorist acts, to understand perpetrator dynamics.</a:t>
          </a:r>
          <a:endParaRPr lang="en-US">
            <a:solidFill>
              <a:schemeClr val="tx2"/>
            </a:solidFill>
          </a:endParaRPr>
        </a:p>
      </dgm:t>
    </dgm:pt>
    <dgm:pt modelId="{75ECDF46-FD42-4262-BBB1-4CBC05C650BD}" type="parTrans" cxnId="{F092EA9F-8812-430A-872B-066750A68047}">
      <dgm:prSet/>
      <dgm:spPr/>
      <dgm:t>
        <a:bodyPr/>
        <a:lstStyle/>
        <a:p>
          <a:endParaRPr lang="en-US"/>
        </a:p>
      </dgm:t>
    </dgm:pt>
    <dgm:pt modelId="{651ABBE2-2D0F-4FDE-AE2D-D91B3D7FEFFF}" type="sibTrans" cxnId="{F092EA9F-8812-430A-872B-066750A68047}">
      <dgm:prSet/>
      <dgm:spPr/>
      <dgm:t>
        <a:bodyPr/>
        <a:lstStyle/>
        <a:p>
          <a:endParaRPr lang="en-US"/>
        </a:p>
      </dgm:t>
    </dgm:pt>
    <dgm:pt modelId="{365423A8-0242-4C13-AFD8-40FECA2B4885}">
      <dgm:prSet/>
      <dgm:spPr/>
      <dgm:t>
        <a:bodyPr/>
        <a:lstStyle/>
        <a:p>
          <a:r>
            <a:rPr lang="en-US"/>
            <a:t>Varies from 2018 -2023</a:t>
          </a:r>
        </a:p>
      </dgm:t>
    </dgm:pt>
    <dgm:pt modelId="{E2C1DE7C-A108-4E5E-80D8-11E242189B7D}" type="parTrans" cxnId="{D1CC06E8-7241-4939-A829-8290048A20BD}">
      <dgm:prSet/>
      <dgm:spPr/>
      <dgm:t>
        <a:bodyPr/>
        <a:lstStyle/>
        <a:p>
          <a:endParaRPr lang="en-US"/>
        </a:p>
      </dgm:t>
    </dgm:pt>
    <dgm:pt modelId="{A25CB8F9-0CE5-4403-8012-01B1A695DD31}" type="sibTrans" cxnId="{D1CC06E8-7241-4939-A829-8290048A20BD}">
      <dgm:prSet/>
      <dgm:spPr/>
      <dgm:t>
        <a:bodyPr/>
        <a:lstStyle/>
        <a:p>
          <a:endParaRPr lang="en-US"/>
        </a:p>
      </dgm:t>
    </dgm:pt>
    <dgm:pt modelId="{C478E232-C976-4C81-B989-4571FE8B6424}">
      <dgm:prSet/>
      <dgm:spPr/>
      <dgm:t>
        <a:bodyPr/>
        <a:lstStyle/>
        <a:p>
          <a:r>
            <a:rPr lang="en-US"/>
            <a:t>CSV format</a:t>
          </a:r>
        </a:p>
      </dgm:t>
    </dgm:pt>
    <dgm:pt modelId="{AAA00DCA-4FCA-4EE0-9408-CCD49DCC7FDB}" type="parTrans" cxnId="{0531770A-7086-45AF-A388-78C4FADD3F6E}">
      <dgm:prSet/>
      <dgm:spPr/>
      <dgm:t>
        <a:bodyPr/>
        <a:lstStyle/>
        <a:p>
          <a:endParaRPr lang="en-US"/>
        </a:p>
      </dgm:t>
    </dgm:pt>
    <dgm:pt modelId="{67EB86C4-838A-4656-B438-89788943E51A}" type="sibTrans" cxnId="{0531770A-7086-45AF-A388-78C4FADD3F6E}">
      <dgm:prSet/>
      <dgm:spPr/>
      <dgm:t>
        <a:bodyPr/>
        <a:lstStyle/>
        <a:p>
          <a:endParaRPr lang="en-US"/>
        </a:p>
      </dgm:t>
    </dgm:pt>
    <dgm:pt modelId="{F1A59F96-7CC0-492F-9377-2E58FAB9DA03}">
      <dgm:prSet/>
      <dgm:spPr/>
      <dgm:t>
        <a:bodyPr/>
        <a:lstStyle/>
        <a:p>
          <a:r>
            <a:rPr lang="en-US"/>
            <a:t>Open Source</a:t>
          </a:r>
        </a:p>
      </dgm:t>
    </dgm:pt>
    <dgm:pt modelId="{0852858A-62EE-45EB-BA72-C958653A3E08}" type="parTrans" cxnId="{EB0F01C0-A824-43C9-A344-3C28B3DDDCAC}">
      <dgm:prSet/>
      <dgm:spPr/>
      <dgm:t>
        <a:bodyPr/>
        <a:lstStyle/>
        <a:p>
          <a:endParaRPr lang="en-US"/>
        </a:p>
      </dgm:t>
    </dgm:pt>
    <dgm:pt modelId="{607112B7-E3D0-4937-89DC-E2103C24526B}" type="sibTrans" cxnId="{EB0F01C0-A824-43C9-A344-3C28B3DDDCAC}">
      <dgm:prSet/>
      <dgm:spPr/>
      <dgm:t>
        <a:bodyPr/>
        <a:lstStyle/>
        <a:p>
          <a:endParaRPr lang="en-US"/>
        </a:p>
      </dgm:t>
    </dgm:pt>
    <dgm:pt modelId="{1585C7F8-6BE2-4262-8F91-7D2E8B0C56AD}">
      <dgm:prSet/>
      <dgm:spPr/>
      <dgm:t>
        <a:bodyPr/>
        <a:lstStyle/>
        <a:p>
          <a:r>
            <a:rPr lang="en-US" b="1"/>
            <a:t>GRID Source Dataset</a:t>
          </a:r>
          <a:endParaRPr lang="en-US"/>
        </a:p>
      </dgm:t>
    </dgm:pt>
    <dgm:pt modelId="{AAE61CA3-A939-4283-BDAB-5157FB8198E1}" type="parTrans" cxnId="{1204B8A2-7F95-49A9-81AD-C331B10A980E}">
      <dgm:prSet/>
      <dgm:spPr/>
      <dgm:t>
        <a:bodyPr/>
        <a:lstStyle/>
        <a:p>
          <a:endParaRPr lang="en-US"/>
        </a:p>
      </dgm:t>
    </dgm:pt>
    <dgm:pt modelId="{9E8C32D9-3638-4D32-955B-63E6A00451A4}" type="sibTrans" cxnId="{1204B8A2-7F95-49A9-81AD-C331B10A980E}">
      <dgm:prSet/>
      <dgm:spPr/>
      <dgm:t>
        <a:bodyPr/>
        <a:lstStyle/>
        <a:p>
          <a:endParaRPr lang="en-US"/>
        </a:p>
      </dgm:t>
    </dgm:pt>
    <dgm:pt modelId="{5C9BBB4E-22E4-4B9A-B8AD-0BCC5578481D}">
      <dgm:prSet/>
      <dgm:spPr>
        <a:solidFill>
          <a:schemeClr val="bg2"/>
        </a:solidFill>
      </dgm:spPr>
      <dgm:t>
        <a:bodyPr/>
        <a:lstStyle/>
        <a:p>
          <a:r>
            <a:rPr lang="en-US" b="0" i="0">
              <a:solidFill>
                <a:schemeClr val="tx2"/>
              </a:solidFill>
            </a:rPr>
            <a:t>This database aggregates the information of diverse sources to ensure the accuracy and reliability of the data on terrorist incidents.</a:t>
          </a:r>
          <a:endParaRPr lang="en-US">
            <a:solidFill>
              <a:schemeClr val="tx2"/>
            </a:solidFill>
          </a:endParaRPr>
        </a:p>
      </dgm:t>
    </dgm:pt>
    <dgm:pt modelId="{BF178530-871B-4881-BE3E-C24CC8B1A223}" type="parTrans" cxnId="{0366E5BD-3C15-4A76-8AFD-60599E854067}">
      <dgm:prSet/>
      <dgm:spPr/>
      <dgm:t>
        <a:bodyPr/>
        <a:lstStyle/>
        <a:p>
          <a:endParaRPr lang="en-US"/>
        </a:p>
      </dgm:t>
    </dgm:pt>
    <dgm:pt modelId="{B648179E-A7E2-4A0C-A21B-F82605A3D388}" type="sibTrans" cxnId="{0366E5BD-3C15-4A76-8AFD-60599E854067}">
      <dgm:prSet/>
      <dgm:spPr/>
      <dgm:t>
        <a:bodyPr/>
        <a:lstStyle/>
        <a:p>
          <a:endParaRPr lang="en-US"/>
        </a:p>
      </dgm:t>
    </dgm:pt>
    <dgm:pt modelId="{78FBA229-A28C-440C-A3AD-EB8410F4C1FA}">
      <dgm:prSet/>
      <dgm:spPr/>
      <dgm:t>
        <a:bodyPr/>
        <a:lstStyle/>
        <a:p>
          <a:r>
            <a:rPr lang="en-US"/>
            <a:t>Varies from 2018 -2023</a:t>
          </a:r>
        </a:p>
      </dgm:t>
    </dgm:pt>
    <dgm:pt modelId="{D95765FD-D297-4EAC-A61F-67DB10B84CE3}" type="parTrans" cxnId="{C1E18281-163D-4B57-8081-DFEA4EF56369}">
      <dgm:prSet/>
      <dgm:spPr/>
      <dgm:t>
        <a:bodyPr/>
        <a:lstStyle/>
        <a:p>
          <a:endParaRPr lang="en-US"/>
        </a:p>
      </dgm:t>
    </dgm:pt>
    <dgm:pt modelId="{B77C6F06-CD3C-4148-868B-F436A54139CF}" type="sibTrans" cxnId="{C1E18281-163D-4B57-8081-DFEA4EF56369}">
      <dgm:prSet/>
      <dgm:spPr/>
      <dgm:t>
        <a:bodyPr/>
        <a:lstStyle/>
        <a:p>
          <a:endParaRPr lang="en-US"/>
        </a:p>
      </dgm:t>
    </dgm:pt>
    <dgm:pt modelId="{97E8ECD3-AF93-4A86-B27A-206973450302}">
      <dgm:prSet/>
      <dgm:spPr/>
      <dgm:t>
        <a:bodyPr/>
        <a:lstStyle/>
        <a:p>
          <a:r>
            <a:rPr lang="en-US"/>
            <a:t>CSV format</a:t>
          </a:r>
        </a:p>
      </dgm:t>
    </dgm:pt>
    <dgm:pt modelId="{F4938090-EEEA-41AA-9721-0184AAD0D1A1}" type="parTrans" cxnId="{2F8AC7DC-9229-4239-9BC9-DFA2418B7DB7}">
      <dgm:prSet/>
      <dgm:spPr/>
      <dgm:t>
        <a:bodyPr/>
        <a:lstStyle/>
        <a:p>
          <a:endParaRPr lang="en-US"/>
        </a:p>
      </dgm:t>
    </dgm:pt>
    <dgm:pt modelId="{566A2DF4-DCCE-4DB0-AAD9-1318078B90E5}" type="sibTrans" cxnId="{2F8AC7DC-9229-4239-9BC9-DFA2418B7DB7}">
      <dgm:prSet/>
      <dgm:spPr/>
      <dgm:t>
        <a:bodyPr/>
        <a:lstStyle/>
        <a:p>
          <a:endParaRPr lang="en-US"/>
        </a:p>
      </dgm:t>
    </dgm:pt>
    <dgm:pt modelId="{C24B05D4-63F9-4A5A-9187-E01F30DF4183}">
      <dgm:prSet/>
      <dgm:spPr/>
      <dgm:t>
        <a:bodyPr/>
        <a:lstStyle/>
        <a:p>
          <a:r>
            <a:rPr lang="en-US"/>
            <a:t>Open Source</a:t>
          </a:r>
        </a:p>
      </dgm:t>
    </dgm:pt>
    <dgm:pt modelId="{B555D830-94AB-4A40-A665-0CE0ADE63E3F}" type="parTrans" cxnId="{BDA1F904-5B86-4C90-9493-05023AF76B25}">
      <dgm:prSet/>
      <dgm:spPr/>
      <dgm:t>
        <a:bodyPr/>
        <a:lstStyle/>
        <a:p>
          <a:endParaRPr lang="en-US"/>
        </a:p>
      </dgm:t>
    </dgm:pt>
    <dgm:pt modelId="{FEEA6600-36E4-474E-BEC6-3136CC66618C}" type="sibTrans" cxnId="{BDA1F904-5B86-4C90-9493-05023AF76B25}">
      <dgm:prSet/>
      <dgm:spPr/>
      <dgm:t>
        <a:bodyPr/>
        <a:lstStyle/>
        <a:p>
          <a:endParaRPr lang="en-US"/>
        </a:p>
      </dgm:t>
    </dgm:pt>
    <dgm:pt modelId="{F6BE9B39-2BD4-7846-AA6C-58AAF0564473}" type="pres">
      <dgm:prSet presAssocID="{5BBD6B42-0AC6-4228-AE84-8C4F933AA887}" presName="linear" presStyleCnt="0">
        <dgm:presLayoutVars>
          <dgm:animLvl val="lvl"/>
          <dgm:resizeHandles val="exact"/>
        </dgm:presLayoutVars>
      </dgm:prSet>
      <dgm:spPr/>
    </dgm:pt>
    <dgm:pt modelId="{0A3D6EF4-7F9D-9047-9A10-E41FD0B7AD4D}" type="pres">
      <dgm:prSet presAssocID="{2249F1D0-50CA-45C7-B59D-539380A29442}" presName="parentText" presStyleLbl="node1" presStyleIdx="0" presStyleCnt="6">
        <dgm:presLayoutVars>
          <dgm:chMax val="0"/>
          <dgm:bulletEnabled val="1"/>
        </dgm:presLayoutVars>
      </dgm:prSet>
      <dgm:spPr/>
    </dgm:pt>
    <dgm:pt modelId="{6D0C3FD6-BB45-9246-9F08-2D6DA379F1C1}" type="pres">
      <dgm:prSet presAssocID="{04C6EF6E-E8C0-49B2-B2A0-F236C67B1B25}" presName="spacer" presStyleCnt="0"/>
      <dgm:spPr/>
    </dgm:pt>
    <dgm:pt modelId="{0AB2C32A-EB12-5046-9D2F-4D42B11FAE11}" type="pres">
      <dgm:prSet presAssocID="{49905C43-2612-4765-8CDA-8B303F85550A}" presName="parentText" presStyleLbl="node1" presStyleIdx="1" presStyleCnt="6">
        <dgm:presLayoutVars>
          <dgm:chMax val="0"/>
          <dgm:bulletEnabled val="1"/>
        </dgm:presLayoutVars>
      </dgm:prSet>
      <dgm:spPr/>
    </dgm:pt>
    <dgm:pt modelId="{B8AEED05-E086-F848-8875-06896D607D05}" type="pres">
      <dgm:prSet presAssocID="{49905C43-2612-4765-8CDA-8B303F85550A}" presName="childText" presStyleLbl="revTx" presStyleIdx="0" presStyleCnt="3">
        <dgm:presLayoutVars>
          <dgm:bulletEnabled val="1"/>
        </dgm:presLayoutVars>
      </dgm:prSet>
      <dgm:spPr/>
    </dgm:pt>
    <dgm:pt modelId="{C10E08F3-4550-AC44-9C96-6928D41140A1}" type="pres">
      <dgm:prSet presAssocID="{825DDAC6-E20B-4253-986C-5132752F639F}" presName="parentText" presStyleLbl="node1" presStyleIdx="2" presStyleCnt="6">
        <dgm:presLayoutVars>
          <dgm:chMax val="0"/>
          <dgm:bulletEnabled val="1"/>
        </dgm:presLayoutVars>
      </dgm:prSet>
      <dgm:spPr/>
    </dgm:pt>
    <dgm:pt modelId="{E9020AF2-E2D8-2F49-AAB4-D34E87716C81}" type="pres">
      <dgm:prSet presAssocID="{1943358F-96F9-4EDF-93DB-D81C78C84785}" presName="spacer" presStyleCnt="0"/>
      <dgm:spPr/>
    </dgm:pt>
    <dgm:pt modelId="{C4A66CD9-2295-AC4F-A4DC-706CEBC2D3B4}" type="pres">
      <dgm:prSet presAssocID="{B3FDB9F4-B0EC-4383-963E-56A7C60A5D83}" presName="parentText" presStyleLbl="node1" presStyleIdx="3" presStyleCnt="6">
        <dgm:presLayoutVars>
          <dgm:chMax val="0"/>
          <dgm:bulletEnabled val="1"/>
        </dgm:presLayoutVars>
      </dgm:prSet>
      <dgm:spPr/>
    </dgm:pt>
    <dgm:pt modelId="{03330209-B443-A545-8D9B-1582B034182E}" type="pres">
      <dgm:prSet presAssocID="{B3FDB9F4-B0EC-4383-963E-56A7C60A5D83}" presName="childText" presStyleLbl="revTx" presStyleIdx="1" presStyleCnt="3">
        <dgm:presLayoutVars>
          <dgm:bulletEnabled val="1"/>
        </dgm:presLayoutVars>
      </dgm:prSet>
      <dgm:spPr/>
    </dgm:pt>
    <dgm:pt modelId="{7EA35ACD-C5B2-4644-8B98-859A93FFC3C3}" type="pres">
      <dgm:prSet presAssocID="{1585C7F8-6BE2-4262-8F91-7D2E8B0C56AD}" presName="parentText" presStyleLbl="node1" presStyleIdx="4" presStyleCnt="6">
        <dgm:presLayoutVars>
          <dgm:chMax val="0"/>
          <dgm:bulletEnabled val="1"/>
        </dgm:presLayoutVars>
      </dgm:prSet>
      <dgm:spPr/>
    </dgm:pt>
    <dgm:pt modelId="{F70D23C8-6C76-A94D-8E55-6BA8ED6B8F0E}" type="pres">
      <dgm:prSet presAssocID="{9E8C32D9-3638-4D32-955B-63E6A00451A4}" presName="spacer" presStyleCnt="0"/>
      <dgm:spPr/>
    </dgm:pt>
    <dgm:pt modelId="{94FD5AD1-B123-1346-9C77-F95698161136}" type="pres">
      <dgm:prSet presAssocID="{5C9BBB4E-22E4-4B9A-B8AD-0BCC5578481D}" presName="parentText" presStyleLbl="node1" presStyleIdx="5" presStyleCnt="6">
        <dgm:presLayoutVars>
          <dgm:chMax val="0"/>
          <dgm:bulletEnabled val="1"/>
        </dgm:presLayoutVars>
      </dgm:prSet>
      <dgm:spPr/>
    </dgm:pt>
    <dgm:pt modelId="{EFE29AF5-61B0-4246-853D-60AA56335426}" type="pres">
      <dgm:prSet presAssocID="{5C9BBB4E-22E4-4B9A-B8AD-0BCC5578481D}" presName="childText" presStyleLbl="revTx" presStyleIdx="2" presStyleCnt="3">
        <dgm:presLayoutVars>
          <dgm:bulletEnabled val="1"/>
        </dgm:presLayoutVars>
      </dgm:prSet>
      <dgm:spPr/>
    </dgm:pt>
  </dgm:ptLst>
  <dgm:cxnLst>
    <dgm:cxn modelId="{BDA1F904-5B86-4C90-9493-05023AF76B25}" srcId="{5C9BBB4E-22E4-4B9A-B8AD-0BCC5578481D}" destId="{C24B05D4-63F9-4A5A-9187-E01F30DF4183}" srcOrd="2" destOrd="0" parTransId="{B555D830-94AB-4A40-A665-0CE0ADE63E3F}" sibTransId="{FEEA6600-36E4-474E-BEC6-3136CC66618C}"/>
    <dgm:cxn modelId="{0531770A-7086-45AF-A388-78C4FADD3F6E}" srcId="{B3FDB9F4-B0EC-4383-963E-56A7C60A5D83}" destId="{C478E232-C976-4C81-B989-4571FE8B6424}" srcOrd="1" destOrd="0" parTransId="{AAA00DCA-4FCA-4EE0-9408-CCD49DCC7FDB}" sibTransId="{67EB86C4-838A-4656-B438-89788943E51A}"/>
    <dgm:cxn modelId="{68487A1B-1D97-7A45-84A9-9E9E95EEE869}" type="presOf" srcId="{365423A8-0242-4C13-AFD8-40FECA2B4885}" destId="{03330209-B443-A545-8D9B-1582B034182E}" srcOrd="0" destOrd="0" presId="urn:microsoft.com/office/officeart/2005/8/layout/vList2"/>
    <dgm:cxn modelId="{12C2DA1F-95CF-024E-9D24-09091D2DCA72}" type="presOf" srcId="{273DCDC0-C333-416D-B09E-D865AF36F53B}" destId="{B8AEED05-E086-F848-8875-06896D607D05}" srcOrd="0" destOrd="2" presId="urn:microsoft.com/office/officeart/2005/8/layout/vList2"/>
    <dgm:cxn modelId="{6210AA31-486E-C844-ADB1-F83934CD8A4D}" type="presOf" srcId="{5C9BBB4E-22E4-4B9A-B8AD-0BCC5578481D}" destId="{94FD5AD1-B123-1346-9C77-F95698161136}" srcOrd="0" destOrd="0" presId="urn:microsoft.com/office/officeart/2005/8/layout/vList2"/>
    <dgm:cxn modelId="{CD0F433F-6C50-400C-A6A2-3EB0B1DFA2D4}" srcId="{5BBD6B42-0AC6-4228-AE84-8C4F933AA887}" destId="{49905C43-2612-4765-8CDA-8B303F85550A}" srcOrd="1" destOrd="0" parTransId="{ECB61342-FB79-4161-BBA3-22785453CA7E}" sibTransId="{EEE5D3C7-ECC9-4932-AA9A-3B8D65FF4342}"/>
    <dgm:cxn modelId="{53BB965D-8443-524C-9083-5287686A3313}" type="presOf" srcId="{97E8ECD3-AF93-4A86-B27A-206973450302}" destId="{EFE29AF5-61B0-4246-853D-60AA56335426}" srcOrd="0" destOrd="1" presId="urn:microsoft.com/office/officeart/2005/8/layout/vList2"/>
    <dgm:cxn modelId="{1BCB9147-9760-416E-8EA7-633DDCFF8085}" srcId="{49905C43-2612-4765-8CDA-8B303F85550A}" destId="{143B5CFB-1F6B-4CAD-8BCA-08942570AEE0}" srcOrd="0" destOrd="0" parTransId="{836A89E1-5189-4437-A593-8CDA8EC9BF2E}" sibTransId="{7E66F914-9B6C-45A7-9BCD-B5C2A8145D7D}"/>
    <dgm:cxn modelId="{425F044C-1CC0-884E-9DBF-643D6774FAA0}" type="presOf" srcId="{5BBD6B42-0AC6-4228-AE84-8C4F933AA887}" destId="{F6BE9B39-2BD4-7846-AA6C-58AAF0564473}" srcOrd="0" destOrd="0" presId="urn:microsoft.com/office/officeart/2005/8/layout/vList2"/>
    <dgm:cxn modelId="{991A9853-E7F6-E047-A117-5E17B276C876}" type="presOf" srcId="{F1A59F96-7CC0-492F-9377-2E58FAB9DA03}" destId="{03330209-B443-A545-8D9B-1582B034182E}" srcOrd="0" destOrd="2" presId="urn:microsoft.com/office/officeart/2005/8/layout/vList2"/>
    <dgm:cxn modelId="{A9E19E5A-EF35-CD41-98FB-730CA058DC46}" type="presOf" srcId="{78FBA229-A28C-440C-A3AD-EB8410F4C1FA}" destId="{EFE29AF5-61B0-4246-853D-60AA56335426}" srcOrd="0" destOrd="0" presId="urn:microsoft.com/office/officeart/2005/8/layout/vList2"/>
    <dgm:cxn modelId="{9AC8AB7B-401A-A84D-8A7F-7C108E6D183B}" type="presOf" srcId="{825DDAC6-E20B-4253-986C-5132752F639F}" destId="{C10E08F3-4550-AC44-9C96-6928D41140A1}" srcOrd="0" destOrd="0" presId="urn:microsoft.com/office/officeart/2005/8/layout/vList2"/>
    <dgm:cxn modelId="{6B4C607E-925D-F941-8D94-C377DD82DCE3}" type="presOf" srcId="{143B5CFB-1F6B-4CAD-8BCA-08942570AEE0}" destId="{B8AEED05-E086-F848-8875-06896D607D05}" srcOrd="0" destOrd="0" presId="urn:microsoft.com/office/officeart/2005/8/layout/vList2"/>
    <dgm:cxn modelId="{C1E18281-163D-4B57-8081-DFEA4EF56369}" srcId="{5C9BBB4E-22E4-4B9A-B8AD-0BCC5578481D}" destId="{78FBA229-A28C-440C-A3AD-EB8410F4C1FA}" srcOrd="0" destOrd="0" parTransId="{D95765FD-D297-4EAC-A61F-67DB10B84CE3}" sibTransId="{B77C6F06-CD3C-4148-868B-F436A54139CF}"/>
    <dgm:cxn modelId="{D28FDE83-C2DE-4FB7-89A9-DC63BD6D1A0E}" srcId="{49905C43-2612-4765-8CDA-8B303F85550A}" destId="{273DCDC0-C333-416D-B09E-D865AF36F53B}" srcOrd="2" destOrd="0" parTransId="{E2A792CC-641F-4C62-8082-03F0A8B6AFF1}" sibTransId="{5E1BC44F-4F98-4AA5-BC8B-E30A127ED54B}"/>
    <dgm:cxn modelId="{FF67D194-EA7B-43C1-A97E-85B44D0CD6C3}" srcId="{5BBD6B42-0AC6-4228-AE84-8C4F933AA887}" destId="{2249F1D0-50CA-45C7-B59D-539380A29442}" srcOrd="0" destOrd="0" parTransId="{088BC246-8957-4B4A-82EC-F7BE8D9526D2}" sibTransId="{04C6EF6E-E8C0-49B2-B2A0-F236C67B1B25}"/>
    <dgm:cxn modelId="{113E049E-9860-1445-8271-0B92697B57A7}" type="presOf" srcId="{C478E232-C976-4C81-B989-4571FE8B6424}" destId="{03330209-B443-A545-8D9B-1582B034182E}" srcOrd="0" destOrd="1" presId="urn:microsoft.com/office/officeart/2005/8/layout/vList2"/>
    <dgm:cxn modelId="{BF7BF59E-5F21-6B43-846B-5D9CB52B1558}" type="presOf" srcId="{C24B05D4-63F9-4A5A-9187-E01F30DF4183}" destId="{EFE29AF5-61B0-4246-853D-60AA56335426}" srcOrd="0" destOrd="2" presId="urn:microsoft.com/office/officeart/2005/8/layout/vList2"/>
    <dgm:cxn modelId="{F092EA9F-8812-430A-872B-066750A68047}" srcId="{5BBD6B42-0AC6-4228-AE84-8C4F933AA887}" destId="{B3FDB9F4-B0EC-4383-963E-56A7C60A5D83}" srcOrd="3" destOrd="0" parTransId="{75ECDF46-FD42-4262-BBB1-4CBC05C650BD}" sibTransId="{651ABBE2-2D0F-4FDE-AE2D-D91B3D7FEFFF}"/>
    <dgm:cxn modelId="{1204B8A2-7F95-49A9-81AD-C331B10A980E}" srcId="{5BBD6B42-0AC6-4228-AE84-8C4F933AA887}" destId="{1585C7F8-6BE2-4262-8F91-7D2E8B0C56AD}" srcOrd="4" destOrd="0" parTransId="{AAE61CA3-A939-4283-BDAB-5157FB8198E1}" sibTransId="{9E8C32D9-3638-4D32-955B-63E6A00451A4}"/>
    <dgm:cxn modelId="{1652CFA5-A910-4E5F-A4AB-B8CF367B2D36}" srcId="{5BBD6B42-0AC6-4228-AE84-8C4F933AA887}" destId="{825DDAC6-E20B-4253-986C-5132752F639F}" srcOrd="2" destOrd="0" parTransId="{85962E64-8FF5-401C-BEAF-FE27D229DE54}" sibTransId="{1943358F-96F9-4EDF-93DB-D81C78C84785}"/>
    <dgm:cxn modelId="{A38F1EB9-2072-6A4B-8BB1-5511BADE3257}" type="presOf" srcId="{1585C7F8-6BE2-4262-8F91-7D2E8B0C56AD}" destId="{7EA35ACD-C5B2-4644-8B98-859A93FFC3C3}" srcOrd="0" destOrd="0" presId="urn:microsoft.com/office/officeart/2005/8/layout/vList2"/>
    <dgm:cxn modelId="{0366E5BD-3C15-4A76-8AFD-60599E854067}" srcId="{5BBD6B42-0AC6-4228-AE84-8C4F933AA887}" destId="{5C9BBB4E-22E4-4B9A-B8AD-0BCC5578481D}" srcOrd="5" destOrd="0" parTransId="{BF178530-871B-4881-BE3E-C24CC8B1A223}" sibTransId="{B648179E-A7E2-4A0C-A21B-F82605A3D388}"/>
    <dgm:cxn modelId="{EB0F01C0-A824-43C9-A344-3C28B3DDDCAC}" srcId="{B3FDB9F4-B0EC-4383-963E-56A7C60A5D83}" destId="{F1A59F96-7CC0-492F-9377-2E58FAB9DA03}" srcOrd="2" destOrd="0" parTransId="{0852858A-62EE-45EB-BA72-C958653A3E08}" sibTransId="{607112B7-E3D0-4937-89DC-E2103C24526B}"/>
    <dgm:cxn modelId="{F70536C0-19FA-490F-9E9F-00DE19A6B264}" srcId="{49905C43-2612-4765-8CDA-8B303F85550A}" destId="{92B8B8EE-5FDF-4B8B-B381-F91F8C99BD05}" srcOrd="1" destOrd="0" parTransId="{8A78A8D8-B513-4274-88D8-E1B0ADACD9C0}" sibTransId="{797965C5-D134-4B05-9D5B-5FA4ABAA677A}"/>
    <dgm:cxn modelId="{E1E7BFD8-691B-6C44-9300-A2584E028ECD}" type="presOf" srcId="{2249F1D0-50CA-45C7-B59D-539380A29442}" destId="{0A3D6EF4-7F9D-9047-9A10-E41FD0B7AD4D}" srcOrd="0" destOrd="0" presId="urn:microsoft.com/office/officeart/2005/8/layout/vList2"/>
    <dgm:cxn modelId="{2F8AC7DC-9229-4239-9BC9-DFA2418B7DB7}" srcId="{5C9BBB4E-22E4-4B9A-B8AD-0BCC5578481D}" destId="{97E8ECD3-AF93-4A86-B27A-206973450302}" srcOrd="1" destOrd="0" parTransId="{F4938090-EEEA-41AA-9721-0184AAD0D1A1}" sibTransId="{566A2DF4-DCCE-4DB0-AAD9-1318078B90E5}"/>
    <dgm:cxn modelId="{472B88E3-C2E0-4343-9481-AE7703A06D9F}" type="presOf" srcId="{92B8B8EE-5FDF-4B8B-B381-F91F8C99BD05}" destId="{B8AEED05-E086-F848-8875-06896D607D05}" srcOrd="0" destOrd="1" presId="urn:microsoft.com/office/officeart/2005/8/layout/vList2"/>
    <dgm:cxn modelId="{8AD738E7-4CF0-9E4E-94EC-8F3210E02136}" type="presOf" srcId="{49905C43-2612-4765-8CDA-8B303F85550A}" destId="{0AB2C32A-EB12-5046-9D2F-4D42B11FAE11}" srcOrd="0" destOrd="0" presId="urn:microsoft.com/office/officeart/2005/8/layout/vList2"/>
    <dgm:cxn modelId="{D1CC06E8-7241-4939-A829-8290048A20BD}" srcId="{B3FDB9F4-B0EC-4383-963E-56A7C60A5D83}" destId="{365423A8-0242-4C13-AFD8-40FECA2B4885}" srcOrd="0" destOrd="0" parTransId="{E2C1DE7C-A108-4E5E-80D8-11E242189B7D}" sibTransId="{A25CB8F9-0CE5-4403-8012-01B1A695DD31}"/>
    <dgm:cxn modelId="{C172DFED-0379-174C-9610-77969E0993D0}" type="presOf" srcId="{B3FDB9F4-B0EC-4383-963E-56A7C60A5D83}" destId="{C4A66CD9-2295-AC4F-A4DC-706CEBC2D3B4}" srcOrd="0" destOrd="0" presId="urn:microsoft.com/office/officeart/2005/8/layout/vList2"/>
    <dgm:cxn modelId="{1869030E-EF2A-DC4C-9F82-0643C4F0E03B}" type="presParOf" srcId="{F6BE9B39-2BD4-7846-AA6C-58AAF0564473}" destId="{0A3D6EF4-7F9D-9047-9A10-E41FD0B7AD4D}" srcOrd="0" destOrd="0" presId="urn:microsoft.com/office/officeart/2005/8/layout/vList2"/>
    <dgm:cxn modelId="{3E5CDA66-4708-CF41-B4E2-80C5DCE96757}" type="presParOf" srcId="{F6BE9B39-2BD4-7846-AA6C-58AAF0564473}" destId="{6D0C3FD6-BB45-9246-9F08-2D6DA379F1C1}" srcOrd="1" destOrd="0" presId="urn:microsoft.com/office/officeart/2005/8/layout/vList2"/>
    <dgm:cxn modelId="{68FD0673-1019-8D4C-857E-5EFBD3B7FC77}" type="presParOf" srcId="{F6BE9B39-2BD4-7846-AA6C-58AAF0564473}" destId="{0AB2C32A-EB12-5046-9D2F-4D42B11FAE11}" srcOrd="2" destOrd="0" presId="urn:microsoft.com/office/officeart/2005/8/layout/vList2"/>
    <dgm:cxn modelId="{32C2B68B-BE81-4248-8593-872180C19F7A}" type="presParOf" srcId="{F6BE9B39-2BD4-7846-AA6C-58AAF0564473}" destId="{B8AEED05-E086-F848-8875-06896D607D05}" srcOrd="3" destOrd="0" presId="urn:microsoft.com/office/officeart/2005/8/layout/vList2"/>
    <dgm:cxn modelId="{6C431F83-3624-1F40-9888-19123DF375D0}" type="presParOf" srcId="{F6BE9B39-2BD4-7846-AA6C-58AAF0564473}" destId="{C10E08F3-4550-AC44-9C96-6928D41140A1}" srcOrd="4" destOrd="0" presId="urn:microsoft.com/office/officeart/2005/8/layout/vList2"/>
    <dgm:cxn modelId="{7D2DF51E-0FA3-8B47-8CC1-7194ABBD883D}" type="presParOf" srcId="{F6BE9B39-2BD4-7846-AA6C-58AAF0564473}" destId="{E9020AF2-E2D8-2F49-AAB4-D34E87716C81}" srcOrd="5" destOrd="0" presId="urn:microsoft.com/office/officeart/2005/8/layout/vList2"/>
    <dgm:cxn modelId="{E8C45659-234A-B245-A0D4-BAAA2DE49FF7}" type="presParOf" srcId="{F6BE9B39-2BD4-7846-AA6C-58AAF0564473}" destId="{C4A66CD9-2295-AC4F-A4DC-706CEBC2D3B4}" srcOrd="6" destOrd="0" presId="urn:microsoft.com/office/officeart/2005/8/layout/vList2"/>
    <dgm:cxn modelId="{DCBD76B1-2BE0-934B-AA76-89E31FEBBF5C}" type="presParOf" srcId="{F6BE9B39-2BD4-7846-AA6C-58AAF0564473}" destId="{03330209-B443-A545-8D9B-1582B034182E}" srcOrd="7" destOrd="0" presId="urn:microsoft.com/office/officeart/2005/8/layout/vList2"/>
    <dgm:cxn modelId="{67C99F69-E7D1-414F-9D7A-BB99326DDECE}" type="presParOf" srcId="{F6BE9B39-2BD4-7846-AA6C-58AAF0564473}" destId="{7EA35ACD-C5B2-4644-8B98-859A93FFC3C3}" srcOrd="8" destOrd="0" presId="urn:microsoft.com/office/officeart/2005/8/layout/vList2"/>
    <dgm:cxn modelId="{10B740DD-9F4B-D04C-A6E9-5C30EFA9FBF9}" type="presParOf" srcId="{F6BE9B39-2BD4-7846-AA6C-58AAF0564473}" destId="{F70D23C8-6C76-A94D-8E55-6BA8ED6B8F0E}" srcOrd="9" destOrd="0" presId="urn:microsoft.com/office/officeart/2005/8/layout/vList2"/>
    <dgm:cxn modelId="{BD7F0807-D9F0-0C41-B806-773E6E4D027A}" type="presParOf" srcId="{F6BE9B39-2BD4-7846-AA6C-58AAF0564473}" destId="{94FD5AD1-B123-1346-9C77-F95698161136}" srcOrd="10" destOrd="0" presId="urn:microsoft.com/office/officeart/2005/8/layout/vList2"/>
    <dgm:cxn modelId="{5980BDAD-04AE-6844-9931-0B8AAC314F99}" type="presParOf" srcId="{F6BE9B39-2BD4-7846-AA6C-58AAF0564473}" destId="{EFE29AF5-61B0-4246-853D-60AA56335426}"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35A0CF-3F56-4F23-ACF7-4E2AD7161AE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00EE7E1-54A8-467B-A084-75FA08CE1D13}">
      <dgm:prSet phldrT="[Text]" phldr="0"/>
      <dgm:spPr/>
      <dgm:t>
        <a:bodyPr/>
        <a:lstStyle/>
        <a:p>
          <a:pPr rtl="0"/>
          <a:r>
            <a:rPr lang="en-US" b="1" i="0" dirty="0"/>
            <a:t>Offered critical data-driven insights that aid in understanding effective terrorism strategies globally, contributing to a more informed and proactive counterterrorism posture.</a:t>
          </a:r>
          <a:br>
            <a:rPr lang="en-US" b="1" dirty="0"/>
          </a:br>
          <a:endParaRPr lang="en-US" b="1" dirty="0"/>
        </a:p>
      </dgm:t>
    </dgm:pt>
    <dgm:pt modelId="{7F842AD3-3D3D-4C02-9BAF-D2EE4A106B90}" type="parTrans" cxnId="{051EB653-7CA1-4632-97A4-6088B78A0122}">
      <dgm:prSet/>
      <dgm:spPr/>
      <dgm:t>
        <a:bodyPr/>
        <a:lstStyle/>
        <a:p>
          <a:endParaRPr lang="en-US"/>
        </a:p>
      </dgm:t>
    </dgm:pt>
    <dgm:pt modelId="{D4666DE3-66C5-49AC-9ADC-908B7541AA16}" type="sibTrans" cxnId="{051EB653-7CA1-4632-97A4-6088B78A0122}">
      <dgm:prSet/>
      <dgm:spPr/>
      <dgm:t>
        <a:bodyPr/>
        <a:lstStyle/>
        <a:p>
          <a:endParaRPr lang="en-US"/>
        </a:p>
      </dgm:t>
    </dgm:pt>
    <dgm:pt modelId="{B6C60C9A-E339-4434-94A0-A57667419C47}">
      <dgm:prSet phldr="0"/>
      <dgm:spPr/>
      <dgm:t>
        <a:bodyPr/>
        <a:lstStyle/>
        <a:p>
          <a:pPr>
            <a:buFont typeface="+mj-lt"/>
            <a:buAutoNum type="arabicPeriod"/>
          </a:pPr>
          <a:r>
            <a:rPr lang="en-US" b="1" i="0" dirty="0"/>
            <a:t>The project supports information analysis of terrorism by highlighting trends and offering detailed analyses of terrorist operations and their implications.</a:t>
          </a:r>
        </a:p>
        <a:p>
          <a:pPr>
            <a:buFont typeface="+mj-lt"/>
            <a:buAutoNum type="arabicPeriod"/>
          </a:pPr>
          <a:endParaRPr lang="en-US" b="1" dirty="0">
            <a:latin typeface="Arial"/>
            <a:cs typeface="Arial"/>
          </a:endParaRPr>
        </a:p>
      </dgm:t>
    </dgm:pt>
    <dgm:pt modelId="{C8D074A3-C1AB-437C-B4FF-502A5B1157FD}" type="parTrans" cxnId="{31FC3859-FC33-46EC-B2CA-80012AF73D43}">
      <dgm:prSet/>
      <dgm:spPr/>
      <dgm:t>
        <a:bodyPr/>
        <a:lstStyle/>
        <a:p>
          <a:endParaRPr lang="en-US"/>
        </a:p>
      </dgm:t>
    </dgm:pt>
    <dgm:pt modelId="{69014939-415D-42EE-B58A-303C889BBAB7}" type="sibTrans" cxnId="{31FC3859-FC33-46EC-B2CA-80012AF73D43}">
      <dgm:prSet/>
      <dgm:spPr/>
      <dgm:t>
        <a:bodyPr/>
        <a:lstStyle/>
        <a:p>
          <a:endParaRPr lang="en-US"/>
        </a:p>
      </dgm:t>
    </dgm:pt>
    <dgm:pt modelId="{DC22AB05-6645-4E3B-930E-229BB2BEF1A9}">
      <dgm:prSet phldr="0"/>
      <dgm:spPr>
        <a:solidFill>
          <a:srgbClr val="01A796"/>
        </a:solidFill>
      </dgm:spPr>
      <dgm:t>
        <a:bodyPr/>
        <a:lstStyle/>
        <a:p>
          <a:pPr rtl="0"/>
          <a:r>
            <a:rPr lang="en-US" b="1" dirty="0">
              <a:latin typeface="Arial"/>
              <a:cs typeface="Arial"/>
            </a:rPr>
            <a:t>Identified Afghanistan and Syria as key hotspots with the highest number of incidents.</a:t>
          </a:r>
        </a:p>
      </dgm:t>
    </dgm:pt>
    <dgm:pt modelId="{DD180688-6A04-481B-BE53-B7ADF66CA5B1}" type="parTrans" cxnId="{7D0BB6CB-AEB2-47CC-8F80-8813747F3667}">
      <dgm:prSet/>
      <dgm:spPr/>
      <dgm:t>
        <a:bodyPr/>
        <a:lstStyle/>
        <a:p>
          <a:endParaRPr lang="en-US"/>
        </a:p>
      </dgm:t>
    </dgm:pt>
    <dgm:pt modelId="{130038A2-D94C-40FF-B824-E2E5A50DCFEB}" type="sibTrans" cxnId="{7D0BB6CB-AEB2-47CC-8F80-8813747F3667}">
      <dgm:prSet/>
      <dgm:spPr/>
      <dgm:t>
        <a:bodyPr/>
        <a:lstStyle/>
        <a:p>
          <a:endParaRPr lang="en-US"/>
        </a:p>
      </dgm:t>
    </dgm:pt>
    <dgm:pt modelId="{AA97E6C6-DFA4-4DAA-886E-8C00C6C93F89}">
      <dgm:prSet phldr="0"/>
      <dgm:spPr>
        <a:solidFill>
          <a:srgbClr val="04A27D"/>
        </a:solidFill>
      </dgm:spPr>
      <dgm:t>
        <a:bodyPr/>
        <a:lstStyle/>
        <a:p>
          <a:pPr rtl="0"/>
          <a:r>
            <a:rPr lang="en-US" b="1" dirty="0">
              <a:latin typeface="Arial"/>
              <a:cs typeface="Arial"/>
            </a:rPr>
            <a:t>Highlighted superior operational capacities of religious and ethnonationalist/separatist groups, resulting in greater casualties and </a:t>
          </a:r>
          <a:r>
            <a:rPr lang="en-US" b="0" i="0" dirty="0"/>
            <a:t>more extensive </a:t>
          </a:r>
          <a:r>
            <a:rPr lang="en-US" b="1" dirty="0">
              <a:latin typeface="Arial"/>
              <a:cs typeface="Arial"/>
            </a:rPr>
            <a:t>damage.</a:t>
          </a:r>
        </a:p>
      </dgm:t>
    </dgm:pt>
    <dgm:pt modelId="{0A8E08D5-6B6E-40DA-AB50-B6C2EAB949F9}" type="parTrans" cxnId="{583FABD6-F885-4D6B-AF00-2CE3DE81BE83}">
      <dgm:prSet/>
      <dgm:spPr/>
      <dgm:t>
        <a:bodyPr/>
        <a:lstStyle/>
        <a:p>
          <a:endParaRPr lang="en-US"/>
        </a:p>
      </dgm:t>
    </dgm:pt>
    <dgm:pt modelId="{BB5F40BA-755A-4760-B4C6-3D82AC05A361}" type="sibTrans" cxnId="{583FABD6-F885-4D6B-AF00-2CE3DE81BE83}">
      <dgm:prSet/>
      <dgm:spPr/>
      <dgm:t>
        <a:bodyPr/>
        <a:lstStyle/>
        <a:p>
          <a:endParaRPr lang="en-US"/>
        </a:p>
      </dgm:t>
    </dgm:pt>
    <dgm:pt modelId="{1C07B880-047B-4EA3-959A-059AAA45BB06}">
      <dgm:prSet phldr="0"/>
      <dgm:spPr>
        <a:solidFill>
          <a:srgbClr val="009F65"/>
        </a:solidFill>
      </dgm:spPr>
      <dgm:t>
        <a:bodyPr/>
        <a:lstStyle/>
        <a:p>
          <a:r>
            <a:rPr lang="en-US" b="1" i="0" dirty="0"/>
            <a:t>Analyzed the dynamic shifts in terrorist tactics, targets, weapons, and logistics, revealing a trend towards greater sophistication and diversity in attack methodologies.</a:t>
          </a:r>
          <a:endParaRPr lang="en-US" b="1" dirty="0">
            <a:latin typeface="Arial"/>
            <a:cs typeface="Arial"/>
          </a:endParaRPr>
        </a:p>
      </dgm:t>
    </dgm:pt>
    <dgm:pt modelId="{85C1AE3F-E794-4A90-9A1C-3DBA4E794911}" type="parTrans" cxnId="{47F78E2C-D016-4DB5-A8F3-ADD789E099C8}">
      <dgm:prSet/>
      <dgm:spPr/>
      <dgm:t>
        <a:bodyPr/>
        <a:lstStyle/>
        <a:p>
          <a:endParaRPr lang="en-US"/>
        </a:p>
      </dgm:t>
    </dgm:pt>
    <dgm:pt modelId="{17D98427-FE95-4BA3-ADC2-CF1D10576FFF}" type="sibTrans" cxnId="{47F78E2C-D016-4DB5-A8F3-ADD789E099C8}">
      <dgm:prSet/>
      <dgm:spPr/>
      <dgm:t>
        <a:bodyPr/>
        <a:lstStyle/>
        <a:p>
          <a:endParaRPr lang="en-US"/>
        </a:p>
      </dgm:t>
    </dgm:pt>
    <dgm:pt modelId="{D9C42E9F-B252-43A6-8C07-A0AB0F3301DE}">
      <dgm:prSet phldr="0"/>
      <dgm:spPr>
        <a:solidFill>
          <a:srgbClr val="079A4F"/>
        </a:solidFill>
      </dgm:spPr>
      <dgm:t>
        <a:bodyPr/>
        <a:lstStyle/>
        <a:p>
          <a:r>
            <a:rPr lang="en-US" b="1" i="0" dirty="0"/>
            <a:t>Developed a General Terrorism Dashboard, enhancing the capability to visualize complex data in real-time, thereby supporting in analysis of terrorism trends.</a:t>
          </a:r>
          <a:endParaRPr lang="en-US" b="1" dirty="0">
            <a:latin typeface="Arial"/>
            <a:cs typeface="Arial"/>
          </a:endParaRPr>
        </a:p>
      </dgm:t>
    </dgm:pt>
    <dgm:pt modelId="{2150F393-5FC4-442F-860D-CD8C77D3B80F}" type="parTrans" cxnId="{75D702DF-CB49-4425-B0C9-08023DD5F8D4}">
      <dgm:prSet/>
      <dgm:spPr/>
      <dgm:t>
        <a:bodyPr/>
        <a:lstStyle/>
        <a:p>
          <a:endParaRPr lang="en-US"/>
        </a:p>
      </dgm:t>
    </dgm:pt>
    <dgm:pt modelId="{4F7D07AB-B92F-472D-8116-2AFF262D6923}" type="sibTrans" cxnId="{75D702DF-CB49-4425-B0C9-08023DD5F8D4}">
      <dgm:prSet/>
      <dgm:spPr/>
      <dgm:t>
        <a:bodyPr/>
        <a:lstStyle/>
        <a:p>
          <a:endParaRPr lang="en-US"/>
        </a:p>
      </dgm:t>
    </dgm:pt>
    <dgm:pt modelId="{9E9B2741-E44C-EE4F-81D1-02B11A947028}" type="pres">
      <dgm:prSet presAssocID="{C535A0CF-3F56-4F23-ACF7-4E2AD7161AE9}" presName="linear" presStyleCnt="0">
        <dgm:presLayoutVars>
          <dgm:animLvl val="lvl"/>
          <dgm:resizeHandles val="exact"/>
        </dgm:presLayoutVars>
      </dgm:prSet>
      <dgm:spPr/>
    </dgm:pt>
    <dgm:pt modelId="{FC5BCB2C-B93F-A346-B33E-3B406F47DB74}" type="pres">
      <dgm:prSet presAssocID="{B6C60C9A-E339-4434-94A0-A57667419C47}" presName="parentText" presStyleLbl="node1" presStyleIdx="0" presStyleCnt="6">
        <dgm:presLayoutVars>
          <dgm:chMax val="0"/>
          <dgm:bulletEnabled val="1"/>
        </dgm:presLayoutVars>
      </dgm:prSet>
      <dgm:spPr/>
    </dgm:pt>
    <dgm:pt modelId="{2CFC2F34-3265-EA46-AFDB-247E3A12520E}" type="pres">
      <dgm:prSet presAssocID="{69014939-415D-42EE-B58A-303C889BBAB7}" presName="spacer" presStyleCnt="0"/>
      <dgm:spPr/>
    </dgm:pt>
    <dgm:pt modelId="{2131BAEE-DB0A-F541-94E3-5CC306F39CA2}" type="pres">
      <dgm:prSet presAssocID="{DC22AB05-6645-4E3B-930E-229BB2BEF1A9}" presName="parentText" presStyleLbl="node1" presStyleIdx="1" presStyleCnt="6">
        <dgm:presLayoutVars>
          <dgm:chMax val="0"/>
          <dgm:bulletEnabled val="1"/>
        </dgm:presLayoutVars>
      </dgm:prSet>
      <dgm:spPr/>
    </dgm:pt>
    <dgm:pt modelId="{B50CE407-56F8-B149-91F3-194479B94166}" type="pres">
      <dgm:prSet presAssocID="{130038A2-D94C-40FF-B824-E2E5A50DCFEB}" presName="spacer" presStyleCnt="0"/>
      <dgm:spPr/>
    </dgm:pt>
    <dgm:pt modelId="{D8B2CF55-9351-7843-B6BE-0E9E00E84806}" type="pres">
      <dgm:prSet presAssocID="{AA97E6C6-DFA4-4DAA-886E-8C00C6C93F89}" presName="parentText" presStyleLbl="node1" presStyleIdx="2" presStyleCnt="6">
        <dgm:presLayoutVars>
          <dgm:chMax val="0"/>
          <dgm:bulletEnabled val="1"/>
        </dgm:presLayoutVars>
      </dgm:prSet>
      <dgm:spPr/>
    </dgm:pt>
    <dgm:pt modelId="{1533CCBB-3E90-FE4C-9E5E-C8F43648D210}" type="pres">
      <dgm:prSet presAssocID="{BB5F40BA-755A-4760-B4C6-3D82AC05A361}" presName="spacer" presStyleCnt="0"/>
      <dgm:spPr/>
    </dgm:pt>
    <dgm:pt modelId="{DE0CA574-6F10-B341-8B15-FB8C15D63DE9}" type="pres">
      <dgm:prSet presAssocID="{1C07B880-047B-4EA3-959A-059AAA45BB06}" presName="parentText" presStyleLbl="node1" presStyleIdx="3" presStyleCnt="6">
        <dgm:presLayoutVars>
          <dgm:chMax val="0"/>
          <dgm:bulletEnabled val="1"/>
        </dgm:presLayoutVars>
      </dgm:prSet>
      <dgm:spPr/>
    </dgm:pt>
    <dgm:pt modelId="{24D5B079-79D0-7045-91C7-C9EE65ACD7FB}" type="pres">
      <dgm:prSet presAssocID="{17D98427-FE95-4BA3-ADC2-CF1D10576FFF}" presName="spacer" presStyleCnt="0"/>
      <dgm:spPr/>
    </dgm:pt>
    <dgm:pt modelId="{FFAABE02-2347-2648-9F4D-E05DE03A47F9}" type="pres">
      <dgm:prSet presAssocID="{D9C42E9F-B252-43A6-8C07-A0AB0F3301DE}" presName="parentText" presStyleLbl="node1" presStyleIdx="4" presStyleCnt="6">
        <dgm:presLayoutVars>
          <dgm:chMax val="0"/>
          <dgm:bulletEnabled val="1"/>
        </dgm:presLayoutVars>
      </dgm:prSet>
      <dgm:spPr/>
    </dgm:pt>
    <dgm:pt modelId="{FD093355-0366-0F41-A6F1-885E7582A06F}" type="pres">
      <dgm:prSet presAssocID="{4F7D07AB-B92F-472D-8116-2AFF262D6923}" presName="spacer" presStyleCnt="0"/>
      <dgm:spPr/>
    </dgm:pt>
    <dgm:pt modelId="{E4553424-2682-2643-A5F5-74B8F55EDEE2}" type="pres">
      <dgm:prSet presAssocID="{700EE7E1-54A8-467B-A084-75FA08CE1D13}" presName="parentText" presStyleLbl="node1" presStyleIdx="5" presStyleCnt="6">
        <dgm:presLayoutVars>
          <dgm:chMax val="0"/>
          <dgm:bulletEnabled val="1"/>
        </dgm:presLayoutVars>
      </dgm:prSet>
      <dgm:spPr/>
    </dgm:pt>
  </dgm:ptLst>
  <dgm:cxnLst>
    <dgm:cxn modelId="{E18C1E2A-B673-D54B-B56D-86475C2B85FC}" type="presOf" srcId="{700EE7E1-54A8-467B-A084-75FA08CE1D13}" destId="{E4553424-2682-2643-A5F5-74B8F55EDEE2}" srcOrd="0" destOrd="0" presId="urn:microsoft.com/office/officeart/2005/8/layout/vList2"/>
    <dgm:cxn modelId="{47F78E2C-D016-4DB5-A8F3-ADD789E099C8}" srcId="{C535A0CF-3F56-4F23-ACF7-4E2AD7161AE9}" destId="{1C07B880-047B-4EA3-959A-059AAA45BB06}" srcOrd="3" destOrd="0" parTransId="{85C1AE3F-E794-4A90-9A1C-3DBA4E794911}" sibTransId="{17D98427-FE95-4BA3-ADC2-CF1D10576FFF}"/>
    <dgm:cxn modelId="{9481D32E-CD3D-7E45-9F90-823A73A14ED0}" type="presOf" srcId="{DC22AB05-6645-4E3B-930E-229BB2BEF1A9}" destId="{2131BAEE-DB0A-F541-94E3-5CC306F39CA2}" srcOrd="0" destOrd="0" presId="urn:microsoft.com/office/officeart/2005/8/layout/vList2"/>
    <dgm:cxn modelId="{83537E30-7CA0-E94E-8099-975533CD0E75}" type="presOf" srcId="{C535A0CF-3F56-4F23-ACF7-4E2AD7161AE9}" destId="{9E9B2741-E44C-EE4F-81D1-02B11A947028}" srcOrd="0" destOrd="0" presId="urn:microsoft.com/office/officeart/2005/8/layout/vList2"/>
    <dgm:cxn modelId="{051EB653-7CA1-4632-97A4-6088B78A0122}" srcId="{C535A0CF-3F56-4F23-ACF7-4E2AD7161AE9}" destId="{700EE7E1-54A8-467B-A084-75FA08CE1D13}" srcOrd="5" destOrd="0" parTransId="{7F842AD3-3D3D-4C02-9BAF-D2EE4A106B90}" sibTransId="{D4666DE3-66C5-49AC-9ADC-908B7541AA16}"/>
    <dgm:cxn modelId="{31FC3859-FC33-46EC-B2CA-80012AF73D43}" srcId="{C535A0CF-3F56-4F23-ACF7-4E2AD7161AE9}" destId="{B6C60C9A-E339-4434-94A0-A57667419C47}" srcOrd="0" destOrd="0" parTransId="{C8D074A3-C1AB-437C-B4FF-502A5B1157FD}" sibTransId="{69014939-415D-42EE-B58A-303C889BBAB7}"/>
    <dgm:cxn modelId="{F2688D8B-1C41-B047-B7DC-4CA736A65361}" type="presOf" srcId="{B6C60C9A-E339-4434-94A0-A57667419C47}" destId="{FC5BCB2C-B93F-A346-B33E-3B406F47DB74}" srcOrd="0" destOrd="0" presId="urn:microsoft.com/office/officeart/2005/8/layout/vList2"/>
    <dgm:cxn modelId="{C3CA2790-0B56-8749-A45C-21494D94EB0D}" type="presOf" srcId="{1C07B880-047B-4EA3-959A-059AAA45BB06}" destId="{DE0CA574-6F10-B341-8B15-FB8C15D63DE9}" srcOrd="0" destOrd="0" presId="urn:microsoft.com/office/officeart/2005/8/layout/vList2"/>
    <dgm:cxn modelId="{A3B10397-179C-684A-97FE-D08E64E33748}" type="presOf" srcId="{D9C42E9F-B252-43A6-8C07-A0AB0F3301DE}" destId="{FFAABE02-2347-2648-9F4D-E05DE03A47F9}" srcOrd="0" destOrd="0" presId="urn:microsoft.com/office/officeart/2005/8/layout/vList2"/>
    <dgm:cxn modelId="{7D0BB6CB-AEB2-47CC-8F80-8813747F3667}" srcId="{C535A0CF-3F56-4F23-ACF7-4E2AD7161AE9}" destId="{DC22AB05-6645-4E3B-930E-229BB2BEF1A9}" srcOrd="1" destOrd="0" parTransId="{DD180688-6A04-481B-BE53-B7ADF66CA5B1}" sibTransId="{130038A2-D94C-40FF-B824-E2E5A50DCFEB}"/>
    <dgm:cxn modelId="{583FABD6-F885-4D6B-AF00-2CE3DE81BE83}" srcId="{C535A0CF-3F56-4F23-ACF7-4E2AD7161AE9}" destId="{AA97E6C6-DFA4-4DAA-886E-8C00C6C93F89}" srcOrd="2" destOrd="0" parTransId="{0A8E08D5-6B6E-40DA-AB50-B6C2EAB949F9}" sibTransId="{BB5F40BA-755A-4760-B4C6-3D82AC05A361}"/>
    <dgm:cxn modelId="{75D702DF-CB49-4425-B0C9-08023DD5F8D4}" srcId="{C535A0CF-3F56-4F23-ACF7-4E2AD7161AE9}" destId="{D9C42E9F-B252-43A6-8C07-A0AB0F3301DE}" srcOrd="4" destOrd="0" parTransId="{2150F393-5FC4-442F-860D-CD8C77D3B80F}" sibTransId="{4F7D07AB-B92F-472D-8116-2AFF262D6923}"/>
    <dgm:cxn modelId="{543598F8-E080-C543-BA64-C53412E3F1F1}" type="presOf" srcId="{AA97E6C6-DFA4-4DAA-886E-8C00C6C93F89}" destId="{D8B2CF55-9351-7843-B6BE-0E9E00E84806}" srcOrd="0" destOrd="0" presId="urn:microsoft.com/office/officeart/2005/8/layout/vList2"/>
    <dgm:cxn modelId="{6B2331CA-F0B1-4944-A0E5-75D61C1726DC}" type="presParOf" srcId="{9E9B2741-E44C-EE4F-81D1-02B11A947028}" destId="{FC5BCB2C-B93F-A346-B33E-3B406F47DB74}" srcOrd="0" destOrd="0" presId="urn:microsoft.com/office/officeart/2005/8/layout/vList2"/>
    <dgm:cxn modelId="{E8E3D3D8-4280-574B-BA59-D0D0079CF5E7}" type="presParOf" srcId="{9E9B2741-E44C-EE4F-81D1-02B11A947028}" destId="{2CFC2F34-3265-EA46-AFDB-247E3A12520E}" srcOrd="1" destOrd="0" presId="urn:microsoft.com/office/officeart/2005/8/layout/vList2"/>
    <dgm:cxn modelId="{674D3893-D041-0B47-ADBA-0F6E1AD54747}" type="presParOf" srcId="{9E9B2741-E44C-EE4F-81D1-02B11A947028}" destId="{2131BAEE-DB0A-F541-94E3-5CC306F39CA2}" srcOrd="2" destOrd="0" presId="urn:microsoft.com/office/officeart/2005/8/layout/vList2"/>
    <dgm:cxn modelId="{C39557DA-88B9-694F-9F1A-439EA3A9F240}" type="presParOf" srcId="{9E9B2741-E44C-EE4F-81D1-02B11A947028}" destId="{B50CE407-56F8-B149-91F3-194479B94166}" srcOrd="3" destOrd="0" presId="urn:microsoft.com/office/officeart/2005/8/layout/vList2"/>
    <dgm:cxn modelId="{1FFEEC15-5AB6-1D47-83F3-977E2431C9AD}" type="presParOf" srcId="{9E9B2741-E44C-EE4F-81D1-02B11A947028}" destId="{D8B2CF55-9351-7843-B6BE-0E9E00E84806}" srcOrd="4" destOrd="0" presId="urn:microsoft.com/office/officeart/2005/8/layout/vList2"/>
    <dgm:cxn modelId="{0F1CB990-BB9A-A844-9044-CCA004914EE9}" type="presParOf" srcId="{9E9B2741-E44C-EE4F-81D1-02B11A947028}" destId="{1533CCBB-3E90-FE4C-9E5E-C8F43648D210}" srcOrd="5" destOrd="0" presId="urn:microsoft.com/office/officeart/2005/8/layout/vList2"/>
    <dgm:cxn modelId="{6B289943-05EA-6D4D-9889-02CDA336F825}" type="presParOf" srcId="{9E9B2741-E44C-EE4F-81D1-02B11A947028}" destId="{DE0CA574-6F10-B341-8B15-FB8C15D63DE9}" srcOrd="6" destOrd="0" presId="urn:microsoft.com/office/officeart/2005/8/layout/vList2"/>
    <dgm:cxn modelId="{0189C1F9-9498-CD48-857A-9AE79961DB47}" type="presParOf" srcId="{9E9B2741-E44C-EE4F-81D1-02B11A947028}" destId="{24D5B079-79D0-7045-91C7-C9EE65ACD7FB}" srcOrd="7" destOrd="0" presId="urn:microsoft.com/office/officeart/2005/8/layout/vList2"/>
    <dgm:cxn modelId="{9EEDDE66-FD37-6346-9C16-0C825C0A03E3}" type="presParOf" srcId="{9E9B2741-E44C-EE4F-81D1-02B11A947028}" destId="{FFAABE02-2347-2648-9F4D-E05DE03A47F9}" srcOrd="8" destOrd="0" presId="urn:microsoft.com/office/officeart/2005/8/layout/vList2"/>
    <dgm:cxn modelId="{5C255999-BD8C-6A45-B4FD-B3401C1B03FE}" type="presParOf" srcId="{9E9B2741-E44C-EE4F-81D1-02B11A947028}" destId="{FD093355-0366-0F41-A6F1-885E7582A06F}" srcOrd="9" destOrd="0" presId="urn:microsoft.com/office/officeart/2005/8/layout/vList2"/>
    <dgm:cxn modelId="{ACAD42F9-EE01-EC43-B8DA-39CF7D4F7A55}" type="presParOf" srcId="{9E9B2741-E44C-EE4F-81D1-02B11A947028}" destId="{E4553424-2682-2643-A5F5-74B8F55EDEE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FE1CD5-BE74-428C-88CE-908BB952D9D9}"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474DE7-66E6-4E75-8A3A-4F527AFF2477}">
      <dgm:prSet/>
      <dgm:spPr/>
      <dgm:t>
        <a:bodyPr/>
        <a:lstStyle/>
        <a:p>
          <a:r>
            <a:rPr lang="en-US" dirty="0"/>
            <a:t>Cloud Migration Dashboard</a:t>
          </a:r>
        </a:p>
      </dgm:t>
    </dgm:pt>
    <dgm:pt modelId="{DE985CB1-8294-47C2-8E4C-8BAA94FFCCC2}" type="parTrans" cxnId="{CEF342B4-CEAE-4116-8EBB-F86C771E5458}">
      <dgm:prSet/>
      <dgm:spPr/>
      <dgm:t>
        <a:bodyPr/>
        <a:lstStyle/>
        <a:p>
          <a:endParaRPr lang="en-US"/>
        </a:p>
      </dgm:t>
    </dgm:pt>
    <dgm:pt modelId="{DBC41A41-9B15-4E8C-8390-9FACDA1FCAB9}" type="sibTrans" cxnId="{CEF342B4-CEAE-4116-8EBB-F86C771E5458}">
      <dgm:prSet/>
      <dgm:spPr/>
      <dgm:t>
        <a:bodyPr/>
        <a:lstStyle/>
        <a:p>
          <a:endParaRPr lang="en-US"/>
        </a:p>
      </dgm:t>
    </dgm:pt>
    <dgm:pt modelId="{CCD42BC7-4D35-4F06-A7C8-3CACEDC9009E}">
      <dgm:prSet/>
      <dgm:spPr/>
      <dgm:t>
        <a:bodyPr/>
        <a:lstStyle/>
        <a:p>
          <a:r>
            <a:rPr lang="en-US" dirty="0"/>
            <a:t>Multilingual Dashboard</a:t>
          </a:r>
        </a:p>
      </dgm:t>
    </dgm:pt>
    <dgm:pt modelId="{3D9A3E03-2DF5-406D-9BD3-8A766FB70E87}" type="parTrans" cxnId="{C2C32296-793E-45E1-B97A-5D8ECEBAD2EA}">
      <dgm:prSet/>
      <dgm:spPr/>
      <dgm:t>
        <a:bodyPr/>
        <a:lstStyle/>
        <a:p>
          <a:endParaRPr lang="en-US"/>
        </a:p>
      </dgm:t>
    </dgm:pt>
    <dgm:pt modelId="{4E180203-A157-42EE-830A-8AEAF4EDD394}" type="sibTrans" cxnId="{C2C32296-793E-45E1-B97A-5D8ECEBAD2EA}">
      <dgm:prSet/>
      <dgm:spPr/>
      <dgm:t>
        <a:bodyPr/>
        <a:lstStyle/>
        <a:p>
          <a:endParaRPr lang="en-US"/>
        </a:p>
      </dgm:t>
    </dgm:pt>
    <dgm:pt modelId="{608F4401-B8FA-4CA4-BD65-175F9A072D6B}">
      <dgm:prSet/>
      <dgm:spPr/>
      <dgm:t>
        <a:bodyPr/>
        <a:lstStyle/>
        <a:p>
          <a:pPr>
            <a:buFont typeface="+mj-lt"/>
            <a:buAutoNum type="arabicPeriod"/>
          </a:pPr>
          <a:r>
            <a:rPr lang="en-US" b="0" i="0" dirty="0"/>
            <a:t>User Pattern Analysis</a:t>
          </a:r>
          <a:endParaRPr lang="en-US" dirty="0"/>
        </a:p>
      </dgm:t>
    </dgm:pt>
    <dgm:pt modelId="{D6A28868-9A6C-48FB-809A-796404CC84E7}" type="parTrans" cxnId="{7C4E99C2-92CE-4255-8E8E-40604F680036}">
      <dgm:prSet/>
      <dgm:spPr/>
      <dgm:t>
        <a:bodyPr/>
        <a:lstStyle/>
        <a:p>
          <a:endParaRPr lang="en-US"/>
        </a:p>
      </dgm:t>
    </dgm:pt>
    <dgm:pt modelId="{75C5B5E9-89E6-4573-9D7C-DBC986FD891B}" type="sibTrans" cxnId="{7C4E99C2-92CE-4255-8E8E-40604F680036}">
      <dgm:prSet/>
      <dgm:spPr/>
      <dgm:t>
        <a:bodyPr/>
        <a:lstStyle/>
        <a:p>
          <a:endParaRPr lang="en-US"/>
        </a:p>
      </dgm:t>
    </dgm:pt>
    <dgm:pt modelId="{4FE302D2-66DB-4D4D-903A-0048CB3AAB49}">
      <dgm:prSet/>
      <dgm:spPr/>
      <dgm:t>
        <a:bodyPr/>
        <a:lstStyle/>
        <a:p>
          <a:r>
            <a:rPr lang="en-US" dirty="0"/>
            <a:t>User Feedback Implementation</a:t>
          </a:r>
        </a:p>
      </dgm:t>
    </dgm:pt>
    <dgm:pt modelId="{429AC2A7-5CC4-4686-8692-EBBF4206E857}" type="parTrans" cxnId="{7795C6CA-E433-4C39-805D-C734684BEFB8}">
      <dgm:prSet/>
      <dgm:spPr/>
      <dgm:t>
        <a:bodyPr/>
        <a:lstStyle/>
        <a:p>
          <a:endParaRPr lang="en-US"/>
        </a:p>
      </dgm:t>
    </dgm:pt>
    <dgm:pt modelId="{1CCC7EA4-F799-48C8-ABCD-A06BD95D541E}" type="sibTrans" cxnId="{7795C6CA-E433-4C39-805D-C734684BEFB8}">
      <dgm:prSet/>
      <dgm:spPr/>
      <dgm:t>
        <a:bodyPr/>
        <a:lstStyle/>
        <a:p>
          <a:endParaRPr lang="en-US"/>
        </a:p>
      </dgm:t>
    </dgm:pt>
    <dgm:pt modelId="{7C84A2D6-3A21-43B2-B5B8-4ED45833E3E3}">
      <dgm:prSet phldr="0"/>
      <dgm:spPr/>
      <dgm:t>
        <a:bodyPr/>
        <a:lstStyle/>
        <a:p>
          <a:r>
            <a:rPr lang="en-US" dirty="0"/>
            <a:t>Predictive Analytics.</a:t>
          </a:r>
        </a:p>
      </dgm:t>
    </dgm:pt>
    <dgm:pt modelId="{9ED60D48-8CBB-45A5-BAB0-EF502A4B7782}" type="parTrans" cxnId="{E413F07E-3EE5-435D-8EAD-30357613C463}">
      <dgm:prSet/>
      <dgm:spPr/>
      <dgm:t>
        <a:bodyPr/>
        <a:lstStyle/>
        <a:p>
          <a:endParaRPr lang="en-US"/>
        </a:p>
      </dgm:t>
    </dgm:pt>
    <dgm:pt modelId="{5FA3B973-5B47-4449-B548-33716ED8A27B}" type="sibTrans" cxnId="{E413F07E-3EE5-435D-8EAD-30357613C463}">
      <dgm:prSet/>
      <dgm:spPr/>
      <dgm:t>
        <a:bodyPr/>
        <a:lstStyle/>
        <a:p>
          <a:endParaRPr lang="en-US"/>
        </a:p>
      </dgm:t>
    </dgm:pt>
    <dgm:pt modelId="{2A76040C-31D9-4942-8D96-406EB880EC4E}" type="pres">
      <dgm:prSet presAssocID="{7FFE1CD5-BE74-428C-88CE-908BB952D9D9}" presName="root" presStyleCnt="0">
        <dgm:presLayoutVars>
          <dgm:dir/>
          <dgm:resizeHandles val="exact"/>
        </dgm:presLayoutVars>
      </dgm:prSet>
      <dgm:spPr/>
    </dgm:pt>
    <dgm:pt modelId="{F613E8A7-8C44-470A-9533-6FE04253F8EE}" type="pres">
      <dgm:prSet presAssocID="{7FFE1CD5-BE74-428C-88CE-908BB952D9D9}" presName="container" presStyleCnt="0">
        <dgm:presLayoutVars>
          <dgm:dir/>
          <dgm:resizeHandles val="exact"/>
        </dgm:presLayoutVars>
      </dgm:prSet>
      <dgm:spPr/>
    </dgm:pt>
    <dgm:pt modelId="{A7D2E8EE-E07D-4102-8CB5-62A0A2CACC81}" type="pres">
      <dgm:prSet presAssocID="{7C84A2D6-3A21-43B2-B5B8-4ED45833E3E3}" presName="compNode" presStyleCnt="0"/>
      <dgm:spPr/>
    </dgm:pt>
    <dgm:pt modelId="{6D34D8C1-1C54-42B6-8F76-144A5276C47A}" type="pres">
      <dgm:prSet presAssocID="{7C84A2D6-3A21-43B2-B5B8-4ED45833E3E3}" presName="iconBgRect" presStyleLbl="bgShp" presStyleIdx="0" presStyleCnt="5"/>
      <dgm:spPr/>
    </dgm:pt>
    <dgm:pt modelId="{588070A3-3138-4266-9A97-111B0BE7244F}" type="pres">
      <dgm:prSet presAssocID="{7C84A2D6-3A21-43B2-B5B8-4ED45833E3E3}"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uture with solid fill"/>
        </a:ext>
      </dgm:extLst>
    </dgm:pt>
    <dgm:pt modelId="{EADBD1E5-31AF-40F5-A508-AB8A224BAB35}" type="pres">
      <dgm:prSet presAssocID="{7C84A2D6-3A21-43B2-B5B8-4ED45833E3E3}" presName="spaceRect" presStyleCnt="0"/>
      <dgm:spPr/>
    </dgm:pt>
    <dgm:pt modelId="{00AC9F5A-DD8D-4E90-AECC-A841F12CC8F1}" type="pres">
      <dgm:prSet presAssocID="{7C84A2D6-3A21-43B2-B5B8-4ED45833E3E3}" presName="textRect" presStyleLbl="revTx" presStyleIdx="0" presStyleCnt="5">
        <dgm:presLayoutVars>
          <dgm:chMax val="1"/>
          <dgm:chPref val="1"/>
        </dgm:presLayoutVars>
      </dgm:prSet>
      <dgm:spPr/>
    </dgm:pt>
    <dgm:pt modelId="{C28C4BA6-234E-485F-85ED-172930025CA4}" type="pres">
      <dgm:prSet presAssocID="{5FA3B973-5B47-4449-B548-33716ED8A27B}" presName="sibTrans" presStyleLbl="sibTrans2D1" presStyleIdx="0" presStyleCnt="0"/>
      <dgm:spPr/>
    </dgm:pt>
    <dgm:pt modelId="{AA4F2222-F6E2-4E0E-BFB1-32373F596F6D}" type="pres">
      <dgm:prSet presAssocID="{E2474DE7-66E6-4E75-8A3A-4F527AFF2477}" presName="compNode" presStyleCnt="0"/>
      <dgm:spPr/>
    </dgm:pt>
    <dgm:pt modelId="{13A84E0E-04A8-4315-A29B-F0D886492A6F}" type="pres">
      <dgm:prSet presAssocID="{E2474DE7-66E6-4E75-8A3A-4F527AFF2477}" presName="iconBgRect" presStyleLbl="bgShp" presStyleIdx="1" presStyleCnt="5"/>
      <dgm:spPr/>
    </dgm:pt>
    <dgm:pt modelId="{A54C73C7-A04A-4886-A495-6F6BDA677767}" type="pres">
      <dgm:prSet presAssocID="{E2474DE7-66E6-4E75-8A3A-4F527AFF247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F8BA17E8-9934-4AD9-BB74-A24C5744A4AC}" type="pres">
      <dgm:prSet presAssocID="{E2474DE7-66E6-4E75-8A3A-4F527AFF2477}" presName="spaceRect" presStyleCnt="0"/>
      <dgm:spPr/>
    </dgm:pt>
    <dgm:pt modelId="{D5143304-DD30-4077-AB35-E85B594EC4D7}" type="pres">
      <dgm:prSet presAssocID="{E2474DE7-66E6-4E75-8A3A-4F527AFF2477}" presName="textRect" presStyleLbl="revTx" presStyleIdx="1" presStyleCnt="5">
        <dgm:presLayoutVars>
          <dgm:chMax val="1"/>
          <dgm:chPref val="1"/>
        </dgm:presLayoutVars>
      </dgm:prSet>
      <dgm:spPr/>
    </dgm:pt>
    <dgm:pt modelId="{0FA6F235-FB05-42B6-9F9E-FF8D64A37862}" type="pres">
      <dgm:prSet presAssocID="{DBC41A41-9B15-4E8C-8390-9FACDA1FCAB9}" presName="sibTrans" presStyleLbl="sibTrans2D1" presStyleIdx="0" presStyleCnt="0"/>
      <dgm:spPr/>
    </dgm:pt>
    <dgm:pt modelId="{6D9357AF-BDE9-44F1-8458-EEFA81BF85A5}" type="pres">
      <dgm:prSet presAssocID="{CCD42BC7-4D35-4F06-A7C8-3CACEDC9009E}" presName="compNode" presStyleCnt="0"/>
      <dgm:spPr/>
    </dgm:pt>
    <dgm:pt modelId="{142CF84E-67C3-484D-9AF7-2170B3561457}" type="pres">
      <dgm:prSet presAssocID="{CCD42BC7-4D35-4F06-A7C8-3CACEDC9009E}" presName="iconBgRect" presStyleLbl="bgShp" presStyleIdx="2" presStyleCnt="5" custLinFactNeighborX="24976"/>
      <dgm:spPr/>
    </dgm:pt>
    <dgm:pt modelId="{6AECADE3-08ED-41ED-955E-FBF8D3BF4036}" type="pres">
      <dgm:prSet presAssocID="{CCD42BC7-4D35-4F06-A7C8-3CACEDC9009E}" presName="iconRect" presStyleLbl="node1" presStyleIdx="2" presStyleCnt="5" custLinFactNeighborX="4168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arth globe: Africa and Europe with solid fill"/>
        </a:ext>
      </dgm:extLst>
    </dgm:pt>
    <dgm:pt modelId="{ECAD2038-C075-448C-9AF3-E4ADE245785A}" type="pres">
      <dgm:prSet presAssocID="{CCD42BC7-4D35-4F06-A7C8-3CACEDC9009E}" presName="spaceRect" presStyleCnt="0"/>
      <dgm:spPr/>
    </dgm:pt>
    <dgm:pt modelId="{0A9B036B-C67F-4E77-87F8-69835BB130A4}" type="pres">
      <dgm:prSet presAssocID="{CCD42BC7-4D35-4F06-A7C8-3CACEDC9009E}" presName="textRect" presStyleLbl="revTx" presStyleIdx="2" presStyleCnt="5" custLinFactNeighborX="7067">
        <dgm:presLayoutVars>
          <dgm:chMax val="1"/>
          <dgm:chPref val="1"/>
        </dgm:presLayoutVars>
      </dgm:prSet>
      <dgm:spPr/>
    </dgm:pt>
    <dgm:pt modelId="{1DDF82C8-7F95-401C-BF5F-403852ABF418}" type="pres">
      <dgm:prSet presAssocID="{4E180203-A157-42EE-830A-8AEAF4EDD394}" presName="sibTrans" presStyleLbl="sibTrans2D1" presStyleIdx="0" presStyleCnt="0"/>
      <dgm:spPr/>
    </dgm:pt>
    <dgm:pt modelId="{6748E50E-54BC-4154-8997-91A371D3F569}" type="pres">
      <dgm:prSet presAssocID="{608F4401-B8FA-4CA4-BD65-175F9A072D6B}" presName="compNode" presStyleCnt="0"/>
      <dgm:spPr/>
    </dgm:pt>
    <dgm:pt modelId="{F3FEB1C2-B9BC-4CC5-96AF-75D34C35C953}" type="pres">
      <dgm:prSet presAssocID="{608F4401-B8FA-4CA4-BD65-175F9A072D6B}" presName="iconBgRect" presStyleLbl="bgShp" presStyleIdx="3" presStyleCnt="5" custLinFactX="64405" custLinFactNeighborX="100000"/>
      <dgm:spPr/>
    </dgm:pt>
    <dgm:pt modelId="{DE1C653A-E35A-4F74-AE7B-98CC2C1D40C2}" type="pres">
      <dgm:prSet presAssocID="{608F4401-B8FA-4CA4-BD65-175F9A072D6B}" presName="iconRect" presStyleLbl="node1" presStyleIdx="3" presStyleCnt="5" custLinFactX="100000" custLinFactNeighborX="18240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BCD98D4C-BA70-481B-8FB4-B068777259F1}" type="pres">
      <dgm:prSet presAssocID="{608F4401-B8FA-4CA4-BD65-175F9A072D6B}" presName="spaceRect" presStyleCnt="0"/>
      <dgm:spPr/>
    </dgm:pt>
    <dgm:pt modelId="{C2EC53EC-D86E-44D9-8EE1-E2D37EC12BA1}" type="pres">
      <dgm:prSet presAssocID="{608F4401-B8FA-4CA4-BD65-175F9A072D6B}" presName="textRect" presStyleLbl="revTx" presStyleIdx="3" presStyleCnt="5" custLinFactNeighborX="61483">
        <dgm:presLayoutVars>
          <dgm:chMax val="1"/>
          <dgm:chPref val="1"/>
        </dgm:presLayoutVars>
      </dgm:prSet>
      <dgm:spPr/>
    </dgm:pt>
    <dgm:pt modelId="{4C0FD430-C027-4904-94A2-0BF918D2369F}" type="pres">
      <dgm:prSet presAssocID="{75C5B5E9-89E6-4573-9D7C-DBC986FD891B}" presName="sibTrans" presStyleLbl="sibTrans2D1" presStyleIdx="0" presStyleCnt="0"/>
      <dgm:spPr/>
    </dgm:pt>
    <dgm:pt modelId="{74F7793B-0056-40B3-A137-BB29E05DB24E}" type="pres">
      <dgm:prSet presAssocID="{4FE302D2-66DB-4D4D-903A-0048CB3AAB49}" presName="compNode" presStyleCnt="0"/>
      <dgm:spPr/>
    </dgm:pt>
    <dgm:pt modelId="{BAE2893C-05E2-4383-AB2A-C6592936C6FE}" type="pres">
      <dgm:prSet presAssocID="{4FE302D2-66DB-4D4D-903A-0048CB3AAB49}" presName="iconBgRect" presStyleLbl="bgShp" presStyleIdx="4" presStyleCnt="5" custLinFactX="100000" custLinFactNeighborX="101010" custLinFactNeighborY="2005"/>
      <dgm:spPr/>
    </dgm:pt>
    <dgm:pt modelId="{ECACD25C-F88C-4697-998E-32B894E13F48}" type="pres">
      <dgm:prSet presAssocID="{4FE302D2-66DB-4D4D-903A-0048CB3AAB49}" presName="iconRect" presStyleLbl="node1" presStyleIdx="4" presStyleCnt="5" custLinFactX="145187" custLinFactNeighborX="2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chart"/>
        </a:ext>
      </dgm:extLst>
    </dgm:pt>
    <dgm:pt modelId="{FABFEC6A-4ACF-4EFB-9E5E-69C031AD20B2}" type="pres">
      <dgm:prSet presAssocID="{4FE302D2-66DB-4D4D-903A-0048CB3AAB49}" presName="spaceRect" presStyleCnt="0"/>
      <dgm:spPr/>
    </dgm:pt>
    <dgm:pt modelId="{0841D24A-6E71-4DFB-9769-B356D151216A}" type="pres">
      <dgm:prSet presAssocID="{4FE302D2-66DB-4D4D-903A-0048CB3AAB49}" presName="textRect" presStyleLbl="revTx" presStyleIdx="4" presStyleCnt="5" custScaleX="99394" custLinFactNeighborX="80588">
        <dgm:presLayoutVars>
          <dgm:chMax val="1"/>
          <dgm:chPref val="1"/>
        </dgm:presLayoutVars>
      </dgm:prSet>
      <dgm:spPr/>
    </dgm:pt>
  </dgm:ptLst>
  <dgm:cxnLst>
    <dgm:cxn modelId="{B3305204-46D3-4A0E-B618-C480AEF67B40}" type="presOf" srcId="{4E180203-A157-42EE-830A-8AEAF4EDD394}" destId="{1DDF82C8-7F95-401C-BF5F-403852ABF418}" srcOrd="0" destOrd="0" presId="urn:microsoft.com/office/officeart/2018/2/layout/IconCircleList"/>
    <dgm:cxn modelId="{10F6FC09-D819-433A-93E0-6A427F50B1AD}" type="presOf" srcId="{75C5B5E9-89E6-4573-9D7C-DBC986FD891B}" destId="{4C0FD430-C027-4904-94A2-0BF918D2369F}" srcOrd="0" destOrd="0" presId="urn:microsoft.com/office/officeart/2018/2/layout/IconCircleList"/>
    <dgm:cxn modelId="{15B2B60D-C580-4233-B29D-7B9134B725AE}" type="presOf" srcId="{E2474DE7-66E6-4E75-8A3A-4F527AFF2477}" destId="{D5143304-DD30-4077-AB35-E85B594EC4D7}" srcOrd="0" destOrd="0" presId="urn:microsoft.com/office/officeart/2018/2/layout/IconCircleList"/>
    <dgm:cxn modelId="{1423BB30-2AAE-4FDB-AE87-747E2FEFA192}" type="presOf" srcId="{608F4401-B8FA-4CA4-BD65-175F9A072D6B}" destId="{C2EC53EC-D86E-44D9-8EE1-E2D37EC12BA1}" srcOrd="0" destOrd="0" presId="urn:microsoft.com/office/officeart/2018/2/layout/IconCircleList"/>
    <dgm:cxn modelId="{D8B78343-F243-4B0C-85BD-55569CD31F21}" type="presOf" srcId="{CCD42BC7-4D35-4F06-A7C8-3CACEDC9009E}" destId="{0A9B036B-C67F-4E77-87F8-69835BB130A4}" srcOrd="0" destOrd="0" presId="urn:microsoft.com/office/officeart/2018/2/layout/IconCircleList"/>
    <dgm:cxn modelId="{53B80D70-7922-4DCC-82F9-80139D9CEF37}" type="presOf" srcId="{5FA3B973-5B47-4449-B548-33716ED8A27B}" destId="{C28C4BA6-234E-485F-85ED-172930025CA4}" srcOrd="0" destOrd="0" presId="urn:microsoft.com/office/officeart/2018/2/layout/IconCircleList"/>
    <dgm:cxn modelId="{8CC5C270-FD4C-47E4-A100-C55570AA2CD6}" type="presOf" srcId="{7FFE1CD5-BE74-428C-88CE-908BB952D9D9}" destId="{2A76040C-31D9-4942-8D96-406EB880EC4E}" srcOrd="0" destOrd="0" presId="urn:microsoft.com/office/officeart/2018/2/layout/IconCircleList"/>
    <dgm:cxn modelId="{E413F07E-3EE5-435D-8EAD-30357613C463}" srcId="{7FFE1CD5-BE74-428C-88CE-908BB952D9D9}" destId="{7C84A2D6-3A21-43B2-B5B8-4ED45833E3E3}" srcOrd="0" destOrd="0" parTransId="{9ED60D48-8CBB-45A5-BAB0-EF502A4B7782}" sibTransId="{5FA3B973-5B47-4449-B548-33716ED8A27B}"/>
    <dgm:cxn modelId="{C2C32296-793E-45E1-B97A-5D8ECEBAD2EA}" srcId="{7FFE1CD5-BE74-428C-88CE-908BB952D9D9}" destId="{CCD42BC7-4D35-4F06-A7C8-3CACEDC9009E}" srcOrd="2" destOrd="0" parTransId="{3D9A3E03-2DF5-406D-9BD3-8A766FB70E87}" sibTransId="{4E180203-A157-42EE-830A-8AEAF4EDD394}"/>
    <dgm:cxn modelId="{92F7EE99-1CA8-4CED-B7DD-B65B73D7CD32}" type="presOf" srcId="{4FE302D2-66DB-4D4D-903A-0048CB3AAB49}" destId="{0841D24A-6E71-4DFB-9769-B356D151216A}" srcOrd="0" destOrd="0" presId="urn:microsoft.com/office/officeart/2018/2/layout/IconCircleList"/>
    <dgm:cxn modelId="{CEF342B4-CEAE-4116-8EBB-F86C771E5458}" srcId="{7FFE1CD5-BE74-428C-88CE-908BB952D9D9}" destId="{E2474DE7-66E6-4E75-8A3A-4F527AFF2477}" srcOrd="1" destOrd="0" parTransId="{DE985CB1-8294-47C2-8E4C-8BAA94FFCCC2}" sibTransId="{DBC41A41-9B15-4E8C-8390-9FACDA1FCAB9}"/>
    <dgm:cxn modelId="{7C4E99C2-92CE-4255-8E8E-40604F680036}" srcId="{7FFE1CD5-BE74-428C-88CE-908BB952D9D9}" destId="{608F4401-B8FA-4CA4-BD65-175F9A072D6B}" srcOrd="3" destOrd="0" parTransId="{D6A28868-9A6C-48FB-809A-796404CC84E7}" sibTransId="{75C5B5E9-89E6-4573-9D7C-DBC986FD891B}"/>
    <dgm:cxn modelId="{D7132AC6-32D4-4C2F-8759-B13B454ACFF5}" type="presOf" srcId="{7C84A2D6-3A21-43B2-B5B8-4ED45833E3E3}" destId="{00AC9F5A-DD8D-4E90-AECC-A841F12CC8F1}" srcOrd="0" destOrd="0" presId="urn:microsoft.com/office/officeart/2018/2/layout/IconCircleList"/>
    <dgm:cxn modelId="{7795C6CA-E433-4C39-805D-C734684BEFB8}" srcId="{7FFE1CD5-BE74-428C-88CE-908BB952D9D9}" destId="{4FE302D2-66DB-4D4D-903A-0048CB3AAB49}" srcOrd="4" destOrd="0" parTransId="{429AC2A7-5CC4-4686-8692-EBBF4206E857}" sibTransId="{1CCC7EA4-F799-48C8-ABCD-A06BD95D541E}"/>
    <dgm:cxn modelId="{29BC3BE1-2FB1-46A6-B580-6AE09D3B5E80}" type="presOf" srcId="{DBC41A41-9B15-4E8C-8390-9FACDA1FCAB9}" destId="{0FA6F235-FB05-42B6-9F9E-FF8D64A37862}" srcOrd="0" destOrd="0" presId="urn:microsoft.com/office/officeart/2018/2/layout/IconCircleList"/>
    <dgm:cxn modelId="{4182A9F9-4752-4FC9-B1F0-3F274CAF8C6C}" type="presParOf" srcId="{2A76040C-31D9-4942-8D96-406EB880EC4E}" destId="{F613E8A7-8C44-470A-9533-6FE04253F8EE}" srcOrd="0" destOrd="0" presId="urn:microsoft.com/office/officeart/2018/2/layout/IconCircleList"/>
    <dgm:cxn modelId="{94C27EB3-6E80-4D54-981A-359AB76C90E8}" type="presParOf" srcId="{F613E8A7-8C44-470A-9533-6FE04253F8EE}" destId="{A7D2E8EE-E07D-4102-8CB5-62A0A2CACC81}" srcOrd="0" destOrd="0" presId="urn:microsoft.com/office/officeart/2018/2/layout/IconCircleList"/>
    <dgm:cxn modelId="{215E1E65-E075-4B95-A5A6-960A5879A1F6}" type="presParOf" srcId="{A7D2E8EE-E07D-4102-8CB5-62A0A2CACC81}" destId="{6D34D8C1-1C54-42B6-8F76-144A5276C47A}" srcOrd="0" destOrd="0" presId="urn:microsoft.com/office/officeart/2018/2/layout/IconCircleList"/>
    <dgm:cxn modelId="{73C9DB26-6802-47D7-A133-C4326B1EAB07}" type="presParOf" srcId="{A7D2E8EE-E07D-4102-8CB5-62A0A2CACC81}" destId="{588070A3-3138-4266-9A97-111B0BE7244F}" srcOrd="1" destOrd="0" presId="urn:microsoft.com/office/officeart/2018/2/layout/IconCircleList"/>
    <dgm:cxn modelId="{391DD710-48D8-4695-9A04-7E42E63575D3}" type="presParOf" srcId="{A7D2E8EE-E07D-4102-8CB5-62A0A2CACC81}" destId="{EADBD1E5-31AF-40F5-A508-AB8A224BAB35}" srcOrd="2" destOrd="0" presId="urn:microsoft.com/office/officeart/2018/2/layout/IconCircleList"/>
    <dgm:cxn modelId="{FDF3C959-C26E-4A5C-8746-094E6F2ED9BA}" type="presParOf" srcId="{A7D2E8EE-E07D-4102-8CB5-62A0A2CACC81}" destId="{00AC9F5A-DD8D-4E90-AECC-A841F12CC8F1}" srcOrd="3" destOrd="0" presId="urn:microsoft.com/office/officeart/2018/2/layout/IconCircleList"/>
    <dgm:cxn modelId="{92993637-81AD-4FB4-B0E8-0DC9FDFC0404}" type="presParOf" srcId="{F613E8A7-8C44-470A-9533-6FE04253F8EE}" destId="{C28C4BA6-234E-485F-85ED-172930025CA4}" srcOrd="1" destOrd="0" presId="urn:microsoft.com/office/officeart/2018/2/layout/IconCircleList"/>
    <dgm:cxn modelId="{EBB779F4-AE78-448B-9FB0-902DB34D8D19}" type="presParOf" srcId="{F613E8A7-8C44-470A-9533-6FE04253F8EE}" destId="{AA4F2222-F6E2-4E0E-BFB1-32373F596F6D}" srcOrd="2" destOrd="0" presId="urn:microsoft.com/office/officeart/2018/2/layout/IconCircleList"/>
    <dgm:cxn modelId="{D690865A-DD92-437F-9786-E5BB2BDC410E}" type="presParOf" srcId="{AA4F2222-F6E2-4E0E-BFB1-32373F596F6D}" destId="{13A84E0E-04A8-4315-A29B-F0D886492A6F}" srcOrd="0" destOrd="0" presId="urn:microsoft.com/office/officeart/2018/2/layout/IconCircleList"/>
    <dgm:cxn modelId="{DC2425CE-21EE-4F11-8CF2-507A1EBB416F}" type="presParOf" srcId="{AA4F2222-F6E2-4E0E-BFB1-32373F596F6D}" destId="{A54C73C7-A04A-4886-A495-6F6BDA677767}" srcOrd="1" destOrd="0" presId="urn:microsoft.com/office/officeart/2018/2/layout/IconCircleList"/>
    <dgm:cxn modelId="{479379B7-8B02-408B-A8FD-F154C025DE20}" type="presParOf" srcId="{AA4F2222-F6E2-4E0E-BFB1-32373F596F6D}" destId="{F8BA17E8-9934-4AD9-BB74-A24C5744A4AC}" srcOrd="2" destOrd="0" presId="urn:microsoft.com/office/officeart/2018/2/layout/IconCircleList"/>
    <dgm:cxn modelId="{843E0D47-87FA-4ED2-9955-4594C270537F}" type="presParOf" srcId="{AA4F2222-F6E2-4E0E-BFB1-32373F596F6D}" destId="{D5143304-DD30-4077-AB35-E85B594EC4D7}" srcOrd="3" destOrd="0" presId="urn:microsoft.com/office/officeart/2018/2/layout/IconCircleList"/>
    <dgm:cxn modelId="{B69932F4-487E-46FA-8C6C-8CFAE53C9DBD}" type="presParOf" srcId="{F613E8A7-8C44-470A-9533-6FE04253F8EE}" destId="{0FA6F235-FB05-42B6-9F9E-FF8D64A37862}" srcOrd="3" destOrd="0" presId="urn:microsoft.com/office/officeart/2018/2/layout/IconCircleList"/>
    <dgm:cxn modelId="{216191D7-3ED7-414D-986C-A4607BDD016D}" type="presParOf" srcId="{F613E8A7-8C44-470A-9533-6FE04253F8EE}" destId="{6D9357AF-BDE9-44F1-8458-EEFA81BF85A5}" srcOrd="4" destOrd="0" presId="urn:microsoft.com/office/officeart/2018/2/layout/IconCircleList"/>
    <dgm:cxn modelId="{5B455719-0C96-44D5-9C38-F4FE1934E894}" type="presParOf" srcId="{6D9357AF-BDE9-44F1-8458-EEFA81BF85A5}" destId="{142CF84E-67C3-484D-9AF7-2170B3561457}" srcOrd="0" destOrd="0" presId="urn:microsoft.com/office/officeart/2018/2/layout/IconCircleList"/>
    <dgm:cxn modelId="{47A9B70C-A2B3-4D41-BDAC-4AE0CED5C813}" type="presParOf" srcId="{6D9357AF-BDE9-44F1-8458-EEFA81BF85A5}" destId="{6AECADE3-08ED-41ED-955E-FBF8D3BF4036}" srcOrd="1" destOrd="0" presId="urn:microsoft.com/office/officeart/2018/2/layout/IconCircleList"/>
    <dgm:cxn modelId="{8AEA639C-ADBF-4A69-BEF6-6188EAB76D69}" type="presParOf" srcId="{6D9357AF-BDE9-44F1-8458-EEFA81BF85A5}" destId="{ECAD2038-C075-448C-9AF3-E4ADE245785A}" srcOrd="2" destOrd="0" presId="urn:microsoft.com/office/officeart/2018/2/layout/IconCircleList"/>
    <dgm:cxn modelId="{A1E61213-3D95-406A-B7F0-1916D5EEF35A}" type="presParOf" srcId="{6D9357AF-BDE9-44F1-8458-EEFA81BF85A5}" destId="{0A9B036B-C67F-4E77-87F8-69835BB130A4}" srcOrd="3" destOrd="0" presId="urn:microsoft.com/office/officeart/2018/2/layout/IconCircleList"/>
    <dgm:cxn modelId="{580BAC05-A245-4A46-AD59-4F64DE0F1F78}" type="presParOf" srcId="{F613E8A7-8C44-470A-9533-6FE04253F8EE}" destId="{1DDF82C8-7F95-401C-BF5F-403852ABF418}" srcOrd="5" destOrd="0" presId="urn:microsoft.com/office/officeart/2018/2/layout/IconCircleList"/>
    <dgm:cxn modelId="{04C0DB85-97D6-4D64-8392-D9B16B26BA61}" type="presParOf" srcId="{F613E8A7-8C44-470A-9533-6FE04253F8EE}" destId="{6748E50E-54BC-4154-8997-91A371D3F569}" srcOrd="6" destOrd="0" presId="urn:microsoft.com/office/officeart/2018/2/layout/IconCircleList"/>
    <dgm:cxn modelId="{60F665CE-89F4-4125-AB64-9C22C26BD2F2}" type="presParOf" srcId="{6748E50E-54BC-4154-8997-91A371D3F569}" destId="{F3FEB1C2-B9BC-4CC5-96AF-75D34C35C953}" srcOrd="0" destOrd="0" presId="urn:microsoft.com/office/officeart/2018/2/layout/IconCircleList"/>
    <dgm:cxn modelId="{32F933A3-6E11-4741-9134-62417285BEE9}" type="presParOf" srcId="{6748E50E-54BC-4154-8997-91A371D3F569}" destId="{DE1C653A-E35A-4F74-AE7B-98CC2C1D40C2}" srcOrd="1" destOrd="0" presId="urn:microsoft.com/office/officeart/2018/2/layout/IconCircleList"/>
    <dgm:cxn modelId="{91672916-8141-42B7-8978-DEC7E569AFAB}" type="presParOf" srcId="{6748E50E-54BC-4154-8997-91A371D3F569}" destId="{BCD98D4C-BA70-481B-8FB4-B068777259F1}" srcOrd="2" destOrd="0" presId="urn:microsoft.com/office/officeart/2018/2/layout/IconCircleList"/>
    <dgm:cxn modelId="{D28A3A31-FBF1-4674-BD5C-16B2B9A1A74B}" type="presParOf" srcId="{6748E50E-54BC-4154-8997-91A371D3F569}" destId="{C2EC53EC-D86E-44D9-8EE1-E2D37EC12BA1}" srcOrd="3" destOrd="0" presId="urn:microsoft.com/office/officeart/2018/2/layout/IconCircleList"/>
    <dgm:cxn modelId="{E08BCED0-00E5-4754-BBF0-84F98D323EFA}" type="presParOf" srcId="{F613E8A7-8C44-470A-9533-6FE04253F8EE}" destId="{4C0FD430-C027-4904-94A2-0BF918D2369F}" srcOrd="7" destOrd="0" presId="urn:microsoft.com/office/officeart/2018/2/layout/IconCircleList"/>
    <dgm:cxn modelId="{0C07CCEB-F65C-46E4-8947-4B42F412115E}" type="presParOf" srcId="{F613E8A7-8C44-470A-9533-6FE04253F8EE}" destId="{74F7793B-0056-40B3-A137-BB29E05DB24E}" srcOrd="8" destOrd="0" presId="urn:microsoft.com/office/officeart/2018/2/layout/IconCircleList"/>
    <dgm:cxn modelId="{C74BEAEC-0982-4969-A21A-C1FBA0176B53}" type="presParOf" srcId="{74F7793B-0056-40B3-A137-BB29E05DB24E}" destId="{BAE2893C-05E2-4383-AB2A-C6592936C6FE}" srcOrd="0" destOrd="0" presId="urn:microsoft.com/office/officeart/2018/2/layout/IconCircleList"/>
    <dgm:cxn modelId="{3D39177E-70E0-4E42-BDE5-43716BECEF3C}" type="presParOf" srcId="{74F7793B-0056-40B3-A137-BB29E05DB24E}" destId="{ECACD25C-F88C-4697-998E-32B894E13F48}" srcOrd="1" destOrd="0" presId="urn:microsoft.com/office/officeart/2018/2/layout/IconCircleList"/>
    <dgm:cxn modelId="{4E6A8036-B031-4241-BB3B-1D690CD91A7B}" type="presParOf" srcId="{74F7793B-0056-40B3-A137-BB29E05DB24E}" destId="{FABFEC6A-4ACF-4EFB-9E5E-69C031AD20B2}" srcOrd="2" destOrd="0" presId="urn:microsoft.com/office/officeart/2018/2/layout/IconCircleList"/>
    <dgm:cxn modelId="{C3F7D49E-F9BB-417D-ACEC-640328FF6815}" type="presParOf" srcId="{74F7793B-0056-40B3-A137-BB29E05DB24E}" destId="{0841D24A-6E71-4DFB-9769-B356D151216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D6EF4-7F9D-9047-9A10-E41FD0B7AD4D}">
      <dsp:nvSpPr>
        <dsp:cNvPr id="0" name=""/>
        <dsp:cNvSpPr/>
      </dsp:nvSpPr>
      <dsp:spPr>
        <a:xfrm>
          <a:off x="0" y="12116"/>
          <a:ext cx="10538205" cy="43918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GRID Incidents Datase</a:t>
          </a:r>
          <a:endParaRPr lang="en-US" sz="1100" kern="1200"/>
        </a:p>
      </dsp:txBody>
      <dsp:txXfrm>
        <a:off x="21439" y="33555"/>
        <a:ext cx="10495327" cy="396310"/>
      </dsp:txXfrm>
    </dsp:sp>
    <dsp:sp modelId="{0AB2C32A-EB12-5046-9D2F-4D42B11FAE11}">
      <dsp:nvSpPr>
        <dsp:cNvPr id="0" name=""/>
        <dsp:cNvSpPr/>
      </dsp:nvSpPr>
      <dsp:spPr>
        <a:xfrm>
          <a:off x="0" y="482984"/>
          <a:ext cx="10538205" cy="439188"/>
        </a:xfrm>
        <a:prstGeom prst="round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solidFill>
                <a:schemeClr val="tx2"/>
              </a:solidFill>
            </a:rPr>
            <a:t>This </a:t>
          </a:r>
          <a:r>
            <a:rPr lang="en-US" sz="1100" b="0" i="0" kern="1200">
              <a:solidFill>
                <a:schemeClr val="tx2"/>
              </a:solidFill>
              <a:latin typeface="Neue Haas Grotesk Text Pro"/>
            </a:rPr>
            <a:t>dataset</a:t>
          </a:r>
          <a:r>
            <a:rPr lang="en-US" sz="1100" b="0" i="0" kern="1200">
              <a:solidFill>
                <a:schemeClr val="tx2"/>
              </a:solidFill>
            </a:rPr>
            <a:t> </a:t>
          </a:r>
          <a:r>
            <a:rPr lang="en-US" sz="1100" b="0" i="0" kern="1200">
              <a:solidFill>
                <a:schemeClr val="tx2"/>
              </a:solidFill>
              <a:latin typeface="Neue Haas Grotesk Text Pro"/>
            </a:rPr>
            <a:t>catalogs</a:t>
          </a:r>
          <a:r>
            <a:rPr lang="en-US" sz="1100" b="0" i="0" kern="1200">
              <a:solidFill>
                <a:schemeClr val="tx2"/>
              </a:solidFill>
            </a:rPr>
            <a:t> each terrorist incident with specific details on the event, perpetrator, and location to analyze patterns and trends in terrorism.</a:t>
          </a:r>
          <a:endParaRPr lang="en-US" sz="1100" kern="1200">
            <a:solidFill>
              <a:schemeClr val="tx2"/>
            </a:solidFill>
          </a:endParaRPr>
        </a:p>
      </dsp:txBody>
      <dsp:txXfrm>
        <a:off x="21439" y="504423"/>
        <a:ext cx="10495327" cy="396310"/>
      </dsp:txXfrm>
    </dsp:sp>
    <dsp:sp modelId="{B8AEED05-E086-F848-8875-06896D607D05}">
      <dsp:nvSpPr>
        <dsp:cNvPr id="0" name=""/>
        <dsp:cNvSpPr/>
      </dsp:nvSpPr>
      <dsp:spPr>
        <a:xfrm>
          <a:off x="0" y="922173"/>
          <a:ext cx="10538205" cy="466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588"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kern="1200"/>
            <a:t>Varies from 2018 -2023</a:t>
          </a:r>
        </a:p>
        <a:p>
          <a:pPr marL="57150" lvl="1" indent="-57150" algn="l" defTabSz="400050">
            <a:lnSpc>
              <a:spcPct val="90000"/>
            </a:lnSpc>
            <a:spcBef>
              <a:spcPct val="0"/>
            </a:spcBef>
            <a:spcAft>
              <a:spcPct val="20000"/>
            </a:spcAft>
            <a:buChar char="•"/>
          </a:pPr>
          <a:r>
            <a:rPr lang="en-US" sz="900" kern="1200"/>
            <a:t>CSV format</a:t>
          </a:r>
        </a:p>
        <a:p>
          <a:pPr marL="57150" lvl="1" indent="-57150" algn="l" defTabSz="400050">
            <a:lnSpc>
              <a:spcPct val="90000"/>
            </a:lnSpc>
            <a:spcBef>
              <a:spcPct val="0"/>
            </a:spcBef>
            <a:spcAft>
              <a:spcPct val="20000"/>
            </a:spcAft>
            <a:buChar char="•"/>
          </a:pPr>
          <a:r>
            <a:rPr lang="en-US" sz="900" kern="1200"/>
            <a:t>Open Source</a:t>
          </a:r>
        </a:p>
      </dsp:txBody>
      <dsp:txXfrm>
        <a:off x="0" y="922173"/>
        <a:ext cx="10538205" cy="466785"/>
      </dsp:txXfrm>
    </dsp:sp>
    <dsp:sp modelId="{C10E08F3-4550-AC44-9C96-6928D41140A1}">
      <dsp:nvSpPr>
        <dsp:cNvPr id="0" name=""/>
        <dsp:cNvSpPr/>
      </dsp:nvSpPr>
      <dsp:spPr>
        <a:xfrm>
          <a:off x="0" y="1388958"/>
          <a:ext cx="10538205" cy="439188"/>
        </a:xfrm>
        <a:prstGeom prst="roundRect">
          <a:avLst/>
        </a:prstGeom>
        <a:solidFill>
          <a:schemeClr val="accent2">
            <a:hueOff val="-979820"/>
            <a:satOff val="-4526"/>
            <a:lumOff val="-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GRID Perpetrators Dataset</a:t>
          </a:r>
          <a:endParaRPr lang="en-US" sz="1100" kern="1200"/>
        </a:p>
      </dsp:txBody>
      <dsp:txXfrm>
        <a:off x="21439" y="1410397"/>
        <a:ext cx="10495327" cy="396310"/>
      </dsp:txXfrm>
    </dsp:sp>
    <dsp:sp modelId="{C4A66CD9-2295-AC4F-A4DC-706CEBC2D3B4}">
      <dsp:nvSpPr>
        <dsp:cNvPr id="0" name=""/>
        <dsp:cNvSpPr/>
      </dsp:nvSpPr>
      <dsp:spPr>
        <a:xfrm>
          <a:off x="0" y="1859827"/>
          <a:ext cx="10538205" cy="439188"/>
        </a:xfrm>
        <a:prstGeom prst="round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0" i="0" kern="1200">
              <a:solidFill>
                <a:schemeClr val="tx2"/>
              </a:solidFill>
            </a:rPr>
            <a:t>This database</a:t>
          </a:r>
          <a:r>
            <a:rPr lang="en-US" sz="1100" b="0" i="0" kern="1200">
              <a:solidFill>
                <a:schemeClr val="tx2"/>
              </a:solidFill>
              <a:latin typeface="Neue Haas Grotesk Text Pro"/>
            </a:rPr>
            <a:t> has</a:t>
          </a:r>
          <a:r>
            <a:rPr lang="en-US" sz="1100" b="0" i="0" kern="1200">
              <a:solidFill>
                <a:schemeClr val="tx2"/>
              </a:solidFill>
            </a:rPr>
            <a:t> profiles</a:t>
          </a:r>
          <a:r>
            <a:rPr lang="en-US" sz="1100" b="0" i="0" kern="1200">
              <a:solidFill>
                <a:schemeClr val="tx2"/>
              </a:solidFill>
              <a:latin typeface="Neue Haas Grotesk Text Pro"/>
            </a:rPr>
            <a:t> of</a:t>
          </a:r>
          <a:r>
            <a:rPr lang="en-US" sz="1100" b="0" i="0" kern="1200">
              <a:solidFill>
                <a:schemeClr val="tx2"/>
              </a:solidFill>
            </a:rPr>
            <a:t> terrorist organizations and individuals, including their characteristics and involvement in terrorist acts, to understand perpetrator dynamics.</a:t>
          </a:r>
          <a:endParaRPr lang="en-US" sz="1100" kern="1200">
            <a:solidFill>
              <a:schemeClr val="tx2"/>
            </a:solidFill>
          </a:endParaRPr>
        </a:p>
      </dsp:txBody>
      <dsp:txXfrm>
        <a:off x="21439" y="1881266"/>
        <a:ext cx="10495327" cy="396310"/>
      </dsp:txXfrm>
    </dsp:sp>
    <dsp:sp modelId="{03330209-B443-A545-8D9B-1582B034182E}">
      <dsp:nvSpPr>
        <dsp:cNvPr id="0" name=""/>
        <dsp:cNvSpPr/>
      </dsp:nvSpPr>
      <dsp:spPr>
        <a:xfrm>
          <a:off x="0" y="2299016"/>
          <a:ext cx="10538205" cy="466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588"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kern="1200"/>
            <a:t>Varies from 2018 -2023</a:t>
          </a:r>
        </a:p>
        <a:p>
          <a:pPr marL="57150" lvl="1" indent="-57150" algn="l" defTabSz="400050">
            <a:lnSpc>
              <a:spcPct val="90000"/>
            </a:lnSpc>
            <a:spcBef>
              <a:spcPct val="0"/>
            </a:spcBef>
            <a:spcAft>
              <a:spcPct val="20000"/>
            </a:spcAft>
            <a:buChar char="•"/>
          </a:pPr>
          <a:r>
            <a:rPr lang="en-US" sz="900" kern="1200"/>
            <a:t>CSV format</a:t>
          </a:r>
        </a:p>
        <a:p>
          <a:pPr marL="57150" lvl="1" indent="-57150" algn="l" defTabSz="400050">
            <a:lnSpc>
              <a:spcPct val="90000"/>
            </a:lnSpc>
            <a:spcBef>
              <a:spcPct val="0"/>
            </a:spcBef>
            <a:spcAft>
              <a:spcPct val="20000"/>
            </a:spcAft>
            <a:buChar char="•"/>
          </a:pPr>
          <a:r>
            <a:rPr lang="en-US" sz="900" kern="1200"/>
            <a:t>Open Source</a:t>
          </a:r>
        </a:p>
      </dsp:txBody>
      <dsp:txXfrm>
        <a:off x="0" y="2299016"/>
        <a:ext cx="10538205" cy="466785"/>
      </dsp:txXfrm>
    </dsp:sp>
    <dsp:sp modelId="{7EA35ACD-C5B2-4644-8B98-859A93FFC3C3}">
      <dsp:nvSpPr>
        <dsp:cNvPr id="0" name=""/>
        <dsp:cNvSpPr/>
      </dsp:nvSpPr>
      <dsp:spPr>
        <a:xfrm>
          <a:off x="0" y="2765801"/>
          <a:ext cx="10538205" cy="439188"/>
        </a:xfrm>
        <a:prstGeom prst="roundRect">
          <a:avLst/>
        </a:prstGeom>
        <a:solidFill>
          <a:schemeClr val="accent2">
            <a:hueOff val="-1959640"/>
            <a:satOff val="-9051"/>
            <a:lumOff val="-1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GRID Source Dataset</a:t>
          </a:r>
          <a:endParaRPr lang="en-US" sz="1100" kern="1200"/>
        </a:p>
      </dsp:txBody>
      <dsp:txXfrm>
        <a:off x="21439" y="2787240"/>
        <a:ext cx="10495327" cy="396310"/>
      </dsp:txXfrm>
    </dsp:sp>
    <dsp:sp modelId="{94FD5AD1-B123-1346-9C77-F95698161136}">
      <dsp:nvSpPr>
        <dsp:cNvPr id="0" name=""/>
        <dsp:cNvSpPr/>
      </dsp:nvSpPr>
      <dsp:spPr>
        <a:xfrm>
          <a:off x="0" y="3236670"/>
          <a:ext cx="10538205" cy="439188"/>
        </a:xfrm>
        <a:prstGeom prst="roundRect">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solidFill>
                <a:schemeClr val="tx2"/>
              </a:solidFill>
            </a:rPr>
            <a:t>This database aggregates the information of diverse sources to ensure the accuracy and reliability of the data on terrorist incidents.</a:t>
          </a:r>
          <a:endParaRPr lang="en-US" sz="1100" kern="1200">
            <a:solidFill>
              <a:schemeClr val="tx2"/>
            </a:solidFill>
          </a:endParaRPr>
        </a:p>
      </dsp:txBody>
      <dsp:txXfrm>
        <a:off x="21439" y="3258109"/>
        <a:ext cx="10495327" cy="396310"/>
      </dsp:txXfrm>
    </dsp:sp>
    <dsp:sp modelId="{EFE29AF5-61B0-4246-853D-60AA56335426}">
      <dsp:nvSpPr>
        <dsp:cNvPr id="0" name=""/>
        <dsp:cNvSpPr/>
      </dsp:nvSpPr>
      <dsp:spPr>
        <a:xfrm>
          <a:off x="0" y="3675858"/>
          <a:ext cx="10538205" cy="4667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588"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kern="1200"/>
            <a:t>Varies from 2018 -2023</a:t>
          </a:r>
        </a:p>
        <a:p>
          <a:pPr marL="57150" lvl="1" indent="-57150" algn="l" defTabSz="400050">
            <a:lnSpc>
              <a:spcPct val="90000"/>
            </a:lnSpc>
            <a:spcBef>
              <a:spcPct val="0"/>
            </a:spcBef>
            <a:spcAft>
              <a:spcPct val="20000"/>
            </a:spcAft>
            <a:buChar char="•"/>
          </a:pPr>
          <a:r>
            <a:rPr lang="en-US" sz="900" kern="1200"/>
            <a:t>CSV format</a:t>
          </a:r>
        </a:p>
        <a:p>
          <a:pPr marL="57150" lvl="1" indent="-57150" algn="l" defTabSz="400050">
            <a:lnSpc>
              <a:spcPct val="90000"/>
            </a:lnSpc>
            <a:spcBef>
              <a:spcPct val="0"/>
            </a:spcBef>
            <a:spcAft>
              <a:spcPct val="20000"/>
            </a:spcAft>
            <a:buChar char="•"/>
          </a:pPr>
          <a:r>
            <a:rPr lang="en-US" sz="900" kern="1200"/>
            <a:t>Open Source</a:t>
          </a:r>
        </a:p>
      </dsp:txBody>
      <dsp:txXfrm>
        <a:off x="0" y="3675858"/>
        <a:ext cx="10538205" cy="4667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BCB2C-B93F-A346-B33E-3B406F47DB74}">
      <dsp:nvSpPr>
        <dsp:cNvPr id="0" name=""/>
        <dsp:cNvSpPr/>
      </dsp:nvSpPr>
      <dsp:spPr>
        <a:xfrm>
          <a:off x="0" y="145634"/>
          <a:ext cx="10506456" cy="62741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Font typeface="+mj-lt"/>
            <a:buNone/>
          </a:pPr>
          <a:r>
            <a:rPr lang="en-US" sz="1100" b="1" i="0" kern="1200" dirty="0"/>
            <a:t>The project supports information analysis of terrorism by highlighting trends and offering detailed analyses of terrorist operations and their implications.</a:t>
          </a:r>
        </a:p>
        <a:p>
          <a:pPr marL="0" lvl="0" indent="0" algn="l" defTabSz="488950">
            <a:lnSpc>
              <a:spcPct val="90000"/>
            </a:lnSpc>
            <a:spcBef>
              <a:spcPct val="0"/>
            </a:spcBef>
            <a:spcAft>
              <a:spcPct val="35000"/>
            </a:spcAft>
            <a:buFont typeface="+mj-lt"/>
            <a:buNone/>
          </a:pPr>
          <a:endParaRPr lang="en-US" sz="1100" b="1" kern="1200" dirty="0">
            <a:latin typeface="Arial"/>
            <a:cs typeface="Arial"/>
          </a:endParaRPr>
        </a:p>
      </dsp:txBody>
      <dsp:txXfrm>
        <a:off x="30628" y="176262"/>
        <a:ext cx="10445200" cy="566156"/>
      </dsp:txXfrm>
    </dsp:sp>
    <dsp:sp modelId="{2131BAEE-DB0A-F541-94E3-5CC306F39CA2}">
      <dsp:nvSpPr>
        <dsp:cNvPr id="0" name=""/>
        <dsp:cNvSpPr/>
      </dsp:nvSpPr>
      <dsp:spPr>
        <a:xfrm>
          <a:off x="0" y="804726"/>
          <a:ext cx="10506456" cy="627412"/>
        </a:xfrm>
        <a:prstGeom prst="roundRect">
          <a:avLst/>
        </a:prstGeom>
        <a:solidFill>
          <a:srgbClr val="01A79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dirty="0">
              <a:latin typeface="Arial"/>
              <a:cs typeface="Arial"/>
            </a:rPr>
            <a:t>Identified Afghanistan and Syria as key hotspots with the highest number of incidents.</a:t>
          </a:r>
        </a:p>
      </dsp:txBody>
      <dsp:txXfrm>
        <a:off x="30628" y="835354"/>
        <a:ext cx="10445200" cy="566156"/>
      </dsp:txXfrm>
    </dsp:sp>
    <dsp:sp modelId="{D8B2CF55-9351-7843-B6BE-0E9E00E84806}">
      <dsp:nvSpPr>
        <dsp:cNvPr id="0" name=""/>
        <dsp:cNvSpPr/>
      </dsp:nvSpPr>
      <dsp:spPr>
        <a:xfrm>
          <a:off x="0" y="1463819"/>
          <a:ext cx="10506456" cy="627412"/>
        </a:xfrm>
        <a:prstGeom prst="roundRect">
          <a:avLst/>
        </a:prstGeom>
        <a:solidFill>
          <a:srgbClr val="04A27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kern="1200" dirty="0">
              <a:latin typeface="Arial"/>
              <a:cs typeface="Arial"/>
            </a:rPr>
            <a:t>Highlighted superior operational capacities of religious and ethnonationalist/separatist groups, resulting in greater casualties and </a:t>
          </a:r>
          <a:r>
            <a:rPr lang="en-US" sz="1100" b="0" i="0" kern="1200" dirty="0"/>
            <a:t>more extensive </a:t>
          </a:r>
          <a:r>
            <a:rPr lang="en-US" sz="1100" b="1" kern="1200" dirty="0">
              <a:latin typeface="Arial"/>
              <a:cs typeface="Arial"/>
            </a:rPr>
            <a:t>damage.</a:t>
          </a:r>
        </a:p>
      </dsp:txBody>
      <dsp:txXfrm>
        <a:off x="30628" y="1494447"/>
        <a:ext cx="10445200" cy="566156"/>
      </dsp:txXfrm>
    </dsp:sp>
    <dsp:sp modelId="{DE0CA574-6F10-B341-8B15-FB8C15D63DE9}">
      <dsp:nvSpPr>
        <dsp:cNvPr id="0" name=""/>
        <dsp:cNvSpPr/>
      </dsp:nvSpPr>
      <dsp:spPr>
        <a:xfrm>
          <a:off x="0" y="2122912"/>
          <a:ext cx="10506456" cy="627412"/>
        </a:xfrm>
        <a:prstGeom prst="roundRect">
          <a:avLst/>
        </a:prstGeom>
        <a:solidFill>
          <a:srgbClr val="009F6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Analyzed the dynamic shifts in terrorist tactics, targets, weapons, and logistics, revealing a trend towards greater sophistication and diversity in attack methodologies.</a:t>
          </a:r>
          <a:endParaRPr lang="en-US" sz="1100" b="1" kern="1200" dirty="0">
            <a:latin typeface="Arial"/>
            <a:cs typeface="Arial"/>
          </a:endParaRPr>
        </a:p>
      </dsp:txBody>
      <dsp:txXfrm>
        <a:off x="30628" y="2153540"/>
        <a:ext cx="10445200" cy="566156"/>
      </dsp:txXfrm>
    </dsp:sp>
    <dsp:sp modelId="{FFAABE02-2347-2648-9F4D-E05DE03A47F9}">
      <dsp:nvSpPr>
        <dsp:cNvPr id="0" name=""/>
        <dsp:cNvSpPr/>
      </dsp:nvSpPr>
      <dsp:spPr>
        <a:xfrm>
          <a:off x="0" y="2782004"/>
          <a:ext cx="10506456" cy="627412"/>
        </a:xfrm>
        <a:prstGeom prst="roundRect">
          <a:avLst/>
        </a:prstGeom>
        <a:solidFill>
          <a:srgbClr val="079A4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Developed a General Terrorism Dashboard, enhancing the capability to visualize complex data in real-time, thereby supporting in analysis of terrorism trends.</a:t>
          </a:r>
          <a:endParaRPr lang="en-US" sz="1100" b="1" kern="1200" dirty="0">
            <a:latin typeface="Arial"/>
            <a:cs typeface="Arial"/>
          </a:endParaRPr>
        </a:p>
      </dsp:txBody>
      <dsp:txXfrm>
        <a:off x="30628" y="2812632"/>
        <a:ext cx="10445200" cy="566156"/>
      </dsp:txXfrm>
    </dsp:sp>
    <dsp:sp modelId="{E4553424-2682-2643-A5F5-74B8F55EDEE2}">
      <dsp:nvSpPr>
        <dsp:cNvPr id="0" name=""/>
        <dsp:cNvSpPr/>
      </dsp:nvSpPr>
      <dsp:spPr>
        <a:xfrm>
          <a:off x="0" y="3441097"/>
          <a:ext cx="10506456" cy="62741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b="1" i="0" kern="1200" dirty="0"/>
            <a:t>Offered critical data-driven insights that aid in understanding effective terrorism strategies globally, contributing to a more informed and proactive counterterrorism posture.</a:t>
          </a:r>
          <a:br>
            <a:rPr lang="en-US" sz="1100" b="1" kern="1200" dirty="0"/>
          </a:br>
          <a:endParaRPr lang="en-US" sz="1100" b="1" kern="1200" dirty="0"/>
        </a:p>
      </dsp:txBody>
      <dsp:txXfrm>
        <a:off x="30628" y="3471725"/>
        <a:ext cx="10445200" cy="566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4D8C1-1C54-42B6-8F76-144A5276C47A}">
      <dsp:nvSpPr>
        <dsp:cNvPr id="0" name=""/>
        <dsp:cNvSpPr/>
      </dsp:nvSpPr>
      <dsp:spPr>
        <a:xfrm>
          <a:off x="152297" y="703506"/>
          <a:ext cx="905427" cy="90542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070A3-3138-4266-9A97-111B0BE7244F}">
      <dsp:nvSpPr>
        <dsp:cNvPr id="0" name=""/>
        <dsp:cNvSpPr/>
      </dsp:nvSpPr>
      <dsp:spPr>
        <a:xfrm>
          <a:off x="342437" y="893646"/>
          <a:ext cx="525147" cy="52514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AC9F5A-DD8D-4E90-AECC-A841F12CC8F1}">
      <dsp:nvSpPr>
        <dsp:cNvPr id="0" name=""/>
        <dsp:cNvSpPr/>
      </dsp:nvSpPr>
      <dsp:spPr>
        <a:xfrm>
          <a:off x="1251744" y="703506"/>
          <a:ext cx="2134220" cy="90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Predictive Analytics.</a:t>
          </a:r>
        </a:p>
      </dsp:txBody>
      <dsp:txXfrm>
        <a:off x="1251744" y="703506"/>
        <a:ext cx="2134220" cy="905427"/>
      </dsp:txXfrm>
    </dsp:sp>
    <dsp:sp modelId="{13A84E0E-04A8-4315-A29B-F0D886492A6F}">
      <dsp:nvSpPr>
        <dsp:cNvPr id="0" name=""/>
        <dsp:cNvSpPr/>
      </dsp:nvSpPr>
      <dsp:spPr>
        <a:xfrm>
          <a:off x="3757837" y="703506"/>
          <a:ext cx="905427" cy="90542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C73C7-A04A-4886-A495-6F6BDA677767}">
      <dsp:nvSpPr>
        <dsp:cNvPr id="0" name=""/>
        <dsp:cNvSpPr/>
      </dsp:nvSpPr>
      <dsp:spPr>
        <a:xfrm>
          <a:off x="3947977" y="893646"/>
          <a:ext cx="525147" cy="5251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43304-DD30-4077-AB35-E85B594EC4D7}">
      <dsp:nvSpPr>
        <dsp:cNvPr id="0" name=""/>
        <dsp:cNvSpPr/>
      </dsp:nvSpPr>
      <dsp:spPr>
        <a:xfrm>
          <a:off x="4857284" y="703506"/>
          <a:ext cx="2134220" cy="90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Cloud Migration Dashboard</a:t>
          </a:r>
        </a:p>
      </dsp:txBody>
      <dsp:txXfrm>
        <a:off x="4857284" y="703506"/>
        <a:ext cx="2134220" cy="905427"/>
      </dsp:txXfrm>
    </dsp:sp>
    <dsp:sp modelId="{142CF84E-67C3-484D-9AF7-2170B3561457}">
      <dsp:nvSpPr>
        <dsp:cNvPr id="0" name=""/>
        <dsp:cNvSpPr/>
      </dsp:nvSpPr>
      <dsp:spPr>
        <a:xfrm>
          <a:off x="7589516" y="703506"/>
          <a:ext cx="905427" cy="90542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ECADE3-08ED-41ED-955E-FBF8D3BF4036}">
      <dsp:nvSpPr>
        <dsp:cNvPr id="0" name=""/>
        <dsp:cNvSpPr/>
      </dsp:nvSpPr>
      <dsp:spPr>
        <a:xfrm>
          <a:off x="7772398" y="893646"/>
          <a:ext cx="525147" cy="52514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9B036B-C67F-4E77-87F8-69835BB130A4}">
      <dsp:nvSpPr>
        <dsp:cNvPr id="0" name=""/>
        <dsp:cNvSpPr/>
      </dsp:nvSpPr>
      <dsp:spPr>
        <a:xfrm>
          <a:off x="8613649" y="703506"/>
          <a:ext cx="2134220" cy="90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Multilingual Dashboard</a:t>
          </a:r>
        </a:p>
      </dsp:txBody>
      <dsp:txXfrm>
        <a:off x="8613649" y="703506"/>
        <a:ext cx="2134220" cy="905427"/>
      </dsp:txXfrm>
    </dsp:sp>
    <dsp:sp modelId="{F3FEB1C2-B9BC-4CC5-96AF-75D34C35C953}">
      <dsp:nvSpPr>
        <dsp:cNvPr id="0" name=""/>
        <dsp:cNvSpPr/>
      </dsp:nvSpPr>
      <dsp:spPr>
        <a:xfrm>
          <a:off x="1640865" y="2268014"/>
          <a:ext cx="905427" cy="90542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C653A-E35A-4F74-AE7B-98CC2C1D40C2}">
      <dsp:nvSpPr>
        <dsp:cNvPr id="0" name=""/>
        <dsp:cNvSpPr/>
      </dsp:nvSpPr>
      <dsp:spPr>
        <a:xfrm>
          <a:off x="1825480" y="2458154"/>
          <a:ext cx="525147" cy="5251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EC53EC-D86E-44D9-8EE1-E2D37EC12BA1}">
      <dsp:nvSpPr>
        <dsp:cNvPr id="0" name=""/>
        <dsp:cNvSpPr/>
      </dsp:nvSpPr>
      <dsp:spPr>
        <a:xfrm>
          <a:off x="2563927" y="2268014"/>
          <a:ext cx="2134220" cy="90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Font typeface="+mj-lt"/>
            <a:buNone/>
          </a:pPr>
          <a:r>
            <a:rPr lang="en-US" sz="2200" b="0" i="0" kern="1200" dirty="0"/>
            <a:t>User Pattern Analysis</a:t>
          </a:r>
          <a:endParaRPr lang="en-US" sz="2200" kern="1200" dirty="0"/>
        </a:p>
      </dsp:txBody>
      <dsp:txXfrm>
        <a:off x="2563927" y="2268014"/>
        <a:ext cx="2134220" cy="905427"/>
      </dsp:txXfrm>
    </dsp:sp>
    <dsp:sp modelId="{BAE2893C-05E2-4383-AB2A-C6592936C6FE}">
      <dsp:nvSpPr>
        <dsp:cNvPr id="0" name=""/>
        <dsp:cNvSpPr/>
      </dsp:nvSpPr>
      <dsp:spPr>
        <a:xfrm>
          <a:off x="5577836" y="2286168"/>
          <a:ext cx="905427" cy="90542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ACD25C-F88C-4697-998E-32B894E13F48}">
      <dsp:nvSpPr>
        <dsp:cNvPr id="0" name=""/>
        <dsp:cNvSpPr/>
      </dsp:nvSpPr>
      <dsp:spPr>
        <a:xfrm>
          <a:off x="5760718" y="2458154"/>
          <a:ext cx="525147" cy="5251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41D24A-6E71-4DFB-9769-B356D151216A}">
      <dsp:nvSpPr>
        <dsp:cNvPr id="0" name=""/>
        <dsp:cNvSpPr/>
      </dsp:nvSpPr>
      <dsp:spPr>
        <a:xfrm>
          <a:off x="6583677" y="2268014"/>
          <a:ext cx="2121287" cy="905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User Feedback Implementation</a:t>
          </a:r>
        </a:p>
      </dsp:txBody>
      <dsp:txXfrm>
        <a:off x="6583677" y="2268014"/>
        <a:ext cx="2121287" cy="9054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AAE56-ABAF-AA49-AC19-315AED1E4051}"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3B9D3-A38B-E345-A38F-EB715CB7EE95}" type="slidenum">
              <a:rPr lang="en-US" smtClean="0"/>
              <a:t>‹#›</a:t>
            </a:fld>
            <a:endParaRPr lang="en-US"/>
          </a:p>
        </p:txBody>
      </p:sp>
    </p:spTree>
    <p:extLst>
      <p:ext uri="{BB962C8B-B14F-4D97-AF65-F5344CB8AC3E}">
        <p14:creationId xmlns:p14="http://schemas.microsoft.com/office/powerpoint/2010/main" val="436464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5/5/2024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04700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5/5/2024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5154685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5/5/2024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61410519"/>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ing w/single col text">
    <p:spTree>
      <p:nvGrpSpPr>
        <p:cNvPr id="1" name=""/>
        <p:cNvGrpSpPr/>
        <p:nvPr/>
      </p:nvGrpSpPr>
      <p:grpSpPr>
        <a:xfrm>
          <a:off x="0" y="0"/>
          <a:ext cx="0" cy="0"/>
          <a:chOff x="0" y="0"/>
          <a:chExt cx="0" cy="0"/>
        </a:xfrm>
      </p:grpSpPr>
      <p:sp>
        <p:nvSpPr>
          <p:cNvPr id="19" name="Rectangle 8"/>
          <p:cNvSpPr>
            <a:spLocks noGrp="1"/>
          </p:cNvSpPr>
          <p:nvPr>
            <p:ph type="body" sz="quarter" idx="13"/>
          </p:nvPr>
        </p:nvSpPr>
        <p:spPr>
          <a:xfrm>
            <a:off x="406400" y="381000"/>
            <a:ext cx="10769600" cy="228600"/>
          </a:xfrm>
          <a:solidFill>
            <a:schemeClr val="accent6">
              <a:shade val="75000"/>
            </a:schemeClr>
          </a:solidFill>
        </p:spPr>
        <p:txBody>
          <a:bodyPr tIns="0" bIns="0" anchor="t" anchorCtr="0"/>
          <a:lstStyle>
            <a:lvl1pPr marL="0" indent="0">
              <a:spcBef>
                <a:spcPts val="0"/>
              </a:spcBef>
              <a:defRPr sz="1400" b="1" i="0" cap="all" spc="120">
                <a:solidFill>
                  <a:schemeClr val="bg1"/>
                </a:solidFill>
              </a:defRPr>
            </a:lvl1pPr>
            <a:extLst/>
          </a:lstStyle>
          <a:p>
            <a:pPr lvl="0"/>
            <a:r>
              <a:rPr lang="en-US"/>
              <a:t>Click to edit Master text styles</a:t>
            </a:r>
          </a:p>
        </p:txBody>
      </p:sp>
      <p:sp>
        <p:nvSpPr>
          <p:cNvPr id="3" name="Text Placeholder 2"/>
          <p:cNvSpPr>
            <a:spLocks noGrp="1"/>
          </p:cNvSpPr>
          <p:nvPr>
            <p:ph type="body" sz="quarter" idx="14"/>
          </p:nvPr>
        </p:nvSpPr>
        <p:spPr>
          <a:xfrm>
            <a:off x="406400" y="1066800"/>
            <a:ext cx="10769600" cy="5029200"/>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8775181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5/5/2024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9772885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5/5/2024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9503342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5/5/2024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5788748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5/5/2024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7686075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5/5/2024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38245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5/5/2024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289128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5/5/2024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3328409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5/5/2024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8069608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5/5/2024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767196600"/>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19" r:id="rId6"/>
    <p:sldLayoutId id="2147483815" r:id="rId7"/>
    <p:sldLayoutId id="2147483816" r:id="rId8"/>
    <p:sldLayoutId id="2147483817" r:id="rId9"/>
    <p:sldLayoutId id="2147483818" r:id="rId10"/>
    <p:sldLayoutId id="2147483820" r:id="rId11"/>
    <p:sldLayoutId id="2147483827" r:id="rId12"/>
  </p:sldLayoutIdLst>
  <p:transition spd="slow">
    <p:push dir="u"/>
  </p:transition>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army.cz/informacni-servis/zpravodajstvi/jiri-sedivy:-v-boji-proti-terorismu-musime-posilit-vedomi-hodnot-zapadu-38262/"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public.tableau.com/app/profile/ninad.daftary/viz/terror_17134993271760/Dashboard52?publish=ye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03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Rectangle 103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9" name="Rectangle 1038">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reate an image of a highly detailed world map, showcasing a heat map overlay indicating areas of high activity. The areas of highest activity should be indicated with bright red spots, fading into orange and yellow as the activity decreases. The rest of the world should be in shades of dark gray to black for lower activity. The map should have a sense of depth to make the heat areas stand out more prominently.">
            <a:extLst>
              <a:ext uri="{FF2B5EF4-FFF2-40B4-BE49-F238E27FC236}">
                <a16:creationId xmlns:a16="http://schemas.microsoft.com/office/drawing/2014/main" id="{FBB0E5F6-1ED0-BB12-0B89-6488B2390C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47"/>
          <a:stretch/>
        </p:blipFill>
        <p:spPr bwMode="auto">
          <a:xfrm>
            <a:off x="-2" y="-1"/>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41" name="Rectangle 104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110EE2C-A5FF-7565-391E-83CC319A756E}"/>
              </a:ext>
            </a:extLst>
          </p:cNvPr>
          <p:cNvSpPr txBox="1"/>
          <p:nvPr/>
        </p:nvSpPr>
        <p:spPr>
          <a:xfrm>
            <a:off x="856210" y="4909985"/>
            <a:ext cx="3212386" cy="118535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600" b="1">
                <a:solidFill>
                  <a:schemeClr val="bg1"/>
                </a:solidFill>
                <a:latin typeface="+mj-lt"/>
                <a:ea typeface="+mj-ea"/>
                <a:cs typeface="+mj-cs"/>
              </a:rPr>
              <a:t>TERRORISM DASHBOARD</a:t>
            </a:r>
          </a:p>
        </p:txBody>
      </p:sp>
      <p:sp>
        <p:nvSpPr>
          <p:cNvPr id="1043" name="Rectangle 104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Rectangle 104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06763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4C138D-1292-9DD1-D2A1-2169176C877A}"/>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b="0">
                <a:latin typeface="Century Schoolbook"/>
              </a:rPr>
              <a:t>Research Question 2</a:t>
            </a:r>
          </a:p>
          <a:p>
            <a:endParaRPr lang="en-US"/>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2E4B2CC-077E-1EBF-0F24-48D69AB32A62}"/>
              </a:ext>
            </a:extLst>
          </p:cNvPr>
          <p:cNvSpPr>
            <a:spLocks noGrp="1"/>
          </p:cNvSpPr>
          <p:nvPr>
            <p:ph idx="1"/>
          </p:nvPr>
        </p:nvSpPr>
        <p:spPr>
          <a:xfrm>
            <a:off x="5434149" y="932688"/>
            <a:ext cx="5916603" cy="4992624"/>
          </a:xfrm>
        </p:spPr>
        <p:txBody>
          <a:bodyPr vert="horz" lIns="91440" tIns="45720" rIns="91440" bIns="45720" rtlCol="0" anchor="ctr">
            <a:normAutofit/>
          </a:bodyPr>
          <a:lstStyle/>
          <a:p>
            <a:pPr marL="0" indent="0">
              <a:buNone/>
            </a:pPr>
            <a:r>
              <a:rPr lang="en-US" sz="3200" dirty="0">
                <a:latin typeface="Century Schoolbook"/>
                <a:ea typeface="+mn-lt"/>
                <a:cs typeface="+mn-lt"/>
              </a:rPr>
              <a:t>What terrorist perpetrator types have the most operational capacity regarding tactic, weapon, and victim types?</a:t>
            </a:r>
            <a:endParaRPr lang="en-US" sz="3200" dirty="0">
              <a:latin typeface="Century Schoolbook"/>
            </a:endParaRPr>
          </a:p>
        </p:txBody>
      </p:sp>
    </p:spTree>
    <p:extLst>
      <p:ext uri="{BB962C8B-B14F-4D97-AF65-F5344CB8AC3E}">
        <p14:creationId xmlns:p14="http://schemas.microsoft.com/office/powerpoint/2010/main" val="399870335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bar chart&#10;&#10;Description automatically generated">
            <a:extLst>
              <a:ext uri="{FF2B5EF4-FFF2-40B4-BE49-F238E27FC236}">
                <a16:creationId xmlns:a16="http://schemas.microsoft.com/office/drawing/2014/main" id="{F91F0519-8696-BE42-0C28-51527E325D1F}"/>
              </a:ext>
            </a:extLst>
          </p:cNvPr>
          <p:cNvPicPr>
            <a:picLocks noChangeAspect="1"/>
          </p:cNvPicPr>
          <p:nvPr/>
        </p:nvPicPr>
        <p:blipFill>
          <a:blip r:embed="rId2"/>
          <a:stretch>
            <a:fillRect/>
          </a:stretch>
        </p:blipFill>
        <p:spPr>
          <a:xfrm>
            <a:off x="62696" y="0"/>
            <a:ext cx="12066608" cy="6858000"/>
          </a:xfrm>
          <a:prstGeom prst="rect">
            <a:avLst/>
          </a:prstGeom>
        </p:spPr>
      </p:pic>
    </p:spTree>
    <p:extLst>
      <p:ext uri="{BB962C8B-B14F-4D97-AF65-F5344CB8AC3E}">
        <p14:creationId xmlns:p14="http://schemas.microsoft.com/office/powerpoint/2010/main" val="174407458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Freeform: Shape 5">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 name="Freeform: Shape 6">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2E3E62DE-1F45-B7F8-6D4F-47FE040D3B12}"/>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b="0">
                <a:latin typeface="Century Schoolbook"/>
              </a:rPr>
              <a:t>Research Question 3</a:t>
            </a:r>
          </a:p>
          <a:p>
            <a:endParaRPr lang="en-US"/>
          </a:p>
        </p:txBody>
      </p:sp>
      <p:sp>
        <p:nvSpPr>
          <p:cNvPr id="9" name="Rectangle 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ontent Placeholder 1">
            <a:extLst>
              <a:ext uri="{FF2B5EF4-FFF2-40B4-BE49-F238E27FC236}">
                <a16:creationId xmlns:a16="http://schemas.microsoft.com/office/drawing/2014/main" id="{BFC28316-CEA1-864F-FDEF-494A885E4C82}"/>
              </a:ext>
            </a:extLst>
          </p:cNvPr>
          <p:cNvSpPr>
            <a:spLocks noGrp="1"/>
          </p:cNvSpPr>
          <p:nvPr>
            <p:ph idx="1"/>
          </p:nvPr>
        </p:nvSpPr>
        <p:spPr>
          <a:xfrm>
            <a:off x="5434149" y="932688"/>
            <a:ext cx="5916603" cy="4992624"/>
          </a:xfrm>
        </p:spPr>
        <p:txBody>
          <a:bodyPr vert="horz" lIns="91440" tIns="45720" rIns="91440" bIns="45720" rtlCol="0" anchor="ctr">
            <a:normAutofit/>
          </a:bodyPr>
          <a:lstStyle/>
          <a:p>
            <a:pPr marL="0" indent="0">
              <a:buNone/>
            </a:pPr>
            <a:r>
              <a:rPr lang="en-US" sz="3200">
                <a:latin typeface="Century Schoolbook"/>
                <a:ea typeface="+mn-lt"/>
                <a:cs typeface="+mn-lt"/>
              </a:rPr>
              <a:t>How have terrorist tactics, targets, weapons, facilities, logistics, and victim types changed from 2018 to 2023?</a:t>
            </a:r>
            <a:endParaRPr lang="en-US" sz="3200">
              <a:latin typeface="Century Schoolbook"/>
            </a:endParaRPr>
          </a:p>
        </p:txBody>
      </p:sp>
    </p:spTree>
    <p:extLst>
      <p:ext uri="{BB962C8B-B14F-4D97-AF65-F5344CB8AC3E}">
        <p14:creationId xmlns:p14="http://schemas.microsoft.com/office/powerpoint/2010/main" val="269574342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9428D887-A471-4188-8F53-51B2586B44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307772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people&#10;&#10;Description automatically generated">
            <a:extLst>
              <a:ext uri="{FF2B5EF4-FFF2-40B4-BE49-F238E27FC236}">
                <a16:creationId xmlns:a16="http://schemas.microsoft.com/office/drawing/2014/main" id="{50A8F94F-B276-19F9-A53D-ACDA1062284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36298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years&#10;&#10;Description automatically generated">
            <a:extLst>
              <a:ext uri="{FF2B5EF4-FFF2-40B4-BE49-F238E27FC236}">
                <a16:creationId xmlns:a16="http://schemas.microsoft.com/office/drawing/2014/main" id="{C5541E27-D217-FEC2-5D14-5E913C75AC5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546739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CBFB2561-DEE0-D613-FE46-C219E38A820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169479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5CDAB59E-A13C-AB06-9EF2-982FE770CF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147930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D80BBB-F1FF-BBD7-C0E9-628C3562E93C}"/>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b="0">
                <a:latin typeface="Century Schoolbook"/>
              </a:rPr>
              <a:t>Research Question 4</a:t>
            </a:r>
          </a:p>
          <a:p>
            <a:endParaRPr lang="en-US"/>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5F75D09-51F9-FF44-D0E4-129463123015}"/>
              </a:ext>
            </a:extLst>
          </p:cNvPr>
          <p:cNvSpPr>
            <a:spLocks noGrp="1"/>
          </p:cNvSpPr>
          <p:nvPr>
            <p:ph idx="1"/>
          </p:nvPr>
        </p:nvSpPr>
        <p:spPr>
          <a:xfrm>
            <a:off x="5434149" y="932688"/>
            <a:ext cx="5916603" cy="4992624"/>
          </a:xfrm>
        </p:spPr>
        <p:txBody>
          <a:bodyPr vert="horz" lIns="91440" tIns="45720" rIns="91440" bIns="45720" rtlCol="0" anchor="ctr">
            <a:normAutofit/>
          </a:bodyPr>
          <a:lstStyle/>
          <a:p>
            <a:pPr marL="0" indent="0">
              <a:buNone/>
            </a:pPr>
            <a:r>
              <a:rPr lang="en-US" sz="3200" dirty="0">
                <a:latin typeface="Century Schoolbook"/>
                <a:ea typeface="+mn-lt"/>
                <a:cs typeface="+mn-lt"/>
              </a:rPr>
              <a:t>What are the similarities and distinctions between Iran-backed and Jihadist terrorist groups?</a:t>
            </a:r>
            <a:endParaRPr lang="en-US" sz="3200" dirty="0">
              <a:latin typeface="Century Schoolbook"/>
            </a:endParaRPr>
          </a:p>
        </p:txBody>
      </p:sp>
    </p:spTree>
    <p:extLst>
      <p:ext uri="{BB962C8B-B14F-4D97-AF65-F5344CB8AC3E}">
        <p14:creationId xmlns:p14="http://schemas.microsoft.com/office/powerpoint/2010/main" val="142777523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colorful bars and numbers&#10;&#10;Description automatically generated">
            <a:extLst>
              <a:ext uri="{FF2B5EF4-FFF2-40B4-BE49-F238E27FC236}">
                <a16:creationId xmlns:a16="http://schemas.microsoft.com/office/drawing/2014/main" id="{27E065B3-A33E-EFC3-FACE-076FFF9145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368252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0F152-BFCA-6C5B-18AA-C7C6705C08DD}"/>
              </a:ext>
            </a:extLst>
          </p:cNvPr>
          <p:cNvSpPr>
            <a:spLocks noGrp="1"/>
          </p:cNvSpPr>
          <p:nvPr>
            <p:ph type="title"/>
          </p:nvPr>
        </p:nvSpPr>
        <p:spPr>
          <a:xfrm>
            <a:off x="841248" y="685800"/>
            <a:ext cx="10506456" cy="1157005"/>
          </a:xfrm>
        </p:spPr>
        <p:txBody>
          <a:bodyPr anchor="b">
            <a:normAutofit/>
          </a:bodyPr>
          <a:lstStyle/>
          <a:p>
            <a:r>
              <a:rPr lang="en-US" sz="4800"/>
              <a:t>Meet Our Team </a:t>
            </a:r>
          </a:p>
        </p:txBody>
      </p:sp>
      <p:sp>
        <p:nvSpPr>
          <p:cNvPr id="31" name="Rectangle 3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erson sitting on a couch&#10;&#10;Description automatically generated">
            <a:extLst>
              <a:ext uri="{FF2B5EF4-FFF2-40B4-BE49-F238E27FC236}">
                <a16:creationId xmlns:a16="http://schemas.microsoft.com/office/drawing/2014/main" id="{B2C840A2-67F8-A929-92DF-6F12AF9C289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6937" r="2087" b="13292"/>
          <a:stretch/>
        </p:blipFill>
        <p:spPr>
          <a:xfrm>
            <a:off x="838200" y="3549773"/>
            <a:ext cx="1876822" cy="2035395"/>
          </a:xfrm>
          <a:prstGeom prst="rect">
            <a:avLst/>
          </a:prstGeom>
        </p:spPr>
      </p:pic>
      <p:pic>
        <p:nvPicPr>
          <p:cNvPr id="7" name="Picture 6" descr="A person with a mustache and beard&#10;&#10;Description automatically generated">
            <a:extLst>
              <a:ext uri="{FF2B5EF4-FFF2-40B4-BE49-F238E27FC236}">
                <a16:creationId xmlns:a16="http://schemas.microsoft.com/office/drawing/2014/main" id="{378785BF-5E75-25DA-46CF-8E6D1D8B5C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92" t="553" r="4623" b="790"/>
          <a:stretch/>
        </p:blipFill>
        <p:spPr>
          <a:xfrm rot="16200000">
            <a:off x="2783230" y="3635084"/>
            <a:ext cx="2010348" cy="1876821"/>
          </a:xfrm>
          <a:prstGeom prst="rect">
            <a:avLst/>
          </a:prstGeom>
        </p:spPr>
      </p:pic>
      <p:pic>
        <p:nvPicPr>
          <p:cNvPr id="10" name="Picture 9" descr="A person in a black shirt&#10;&#10;Description automatically generated">
            <a:extLst>
              <a:ext uri="{FF2B5EF4-FFF2-40B4-BE49-F238E27FC236}">
                <a16:creationId xmlns:a16="http://schemas.microsoft.com/office/drawing/2014/main" id="{D175B875-4EC7-3202-9DEA-64862EA1336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748" t="11023" r="14794" b="9874"/>
          <a:stretch/>
        </p:blipFill>
        <p:spPr>
          <a:xfrm rot="16200000">
            <a:off x="4762459" y="3635084"/>
            <a:ext cx="2010348" cy="1879482"/>
          </a:xfrm>
          <a:prstGeom prst="rect">
            <a:avLst/>
          </a:prstGeom>
        </p:spPr>
      </p:pic>
      <p:pic>
        <p:nvPicPr>
          <p:cNvPr id="13" name="Picture 12" descr="A person wearing glasses and a purple shirt&#10;&#10;Description automatically generated">
            <a:extLst>
              <a:ext uri="{FF2B5EF4-FFF2-40B4-BE49-F238E27FC236}">
                <a16:creationId xmlns:a16="http://schemas.microsoft.com/office/drawing/2014/main" id="{7AA2DABB-CB30-7321-6E51-E8A27A080B0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913" t="6645" r="10625" b="9250"/>
          <a:stretch/>
        </p:blipFill>
        <p:spPr>
          <a:xfrm rot="16200000">
            <a:off x="6895208" y="3614484"/>
            <a:ext cx="1991362" cy="1950007"/>
          </a:xfrm>
          <a:prstGeom prst="rect">
            <a:avLst/>
          </a:prstGeom>
        </p:spPr>
      </p:pic>
      <p:pic>
        <p:nvPicPr>
          <p:cNvPr id="17" name="Picture 16" descr="A person with a mustache wearing glasses&#10;&#10;Description automatically generated">
            <a:extLst>
              <a:ext uri="{FF2B5EF4-FFF2-40B4-BE49-F238E27FC236}">
                <a16:creationId xmlns:a16="http://schemas.microsoft.com/office/drawing/2014/main" id="{C9AC9D4C-1B82-025C-4537-81E5718424CA}"/>
              </a:ext>
            </a:extLst>
          </p:cNvPr>
          <p:cNvPicPr>
            <a:picLocks noChangeAspect="1"/>
          </p:cNvPicPr>
          <p:nvPr/>
        </p:nvPicPr>
        <p:blipFill rotWithShape="1">
          <a:blip r:embed="rId6">
            <a:extLst>
              <a:ext uri="{28A0092B-C50C-407E-A947-70E740481C1C}">
                <a14:useLocalDpi xmlns:a14="http://schemas.microsoft.com/office/drawing/2010/main" val="0"/>
              </a:ext>
            </a:extLst>
          </a:blip>
          <a:srcRect t="1962" b="15511"/>
          <a:stretch/>
        </p:blipFill>
        <p:spPr>
          <a:xfrm>
            <a:off x="9100041" y="3635084"/>
            <a:ext cx="2084659" cy="1950085"/>
          </a:xfrm>
          <a:prstGeom prst="rect">
            <a:avLst/>
          </a:prstGeom>
        </p:spPr>
      </p:pic>
      <p:sp>
        <p:nvSpPr>
          <p:cNvPr id="19" name="TextBox 18">
            <a:extLst>
              <a:ext uri="{FF2B5EF4-FFF2-40B4-BE49-F238E27FC236}">
                <a16:creationId xmlns:a16="http://schemas.microsoft.com/office/drawing/2014/main" id="{A29F5BF4-7F98-B1CA-B20F-FF463E40C110}"/>
              </a:ext>
            </a:extLst>
          </p:cNvPr>
          <p:cNvSpPr txBox="1"/>
          <p:nvPr/>
        </p:nvSpPr>
        <p:spPr>
          <a:xfrm>
            <a:off x="838200" y="2382094"/>
            <a:ext cx="10148888" cy="660430"/>
          </a:xfrm>
          <a:prstGeom prst="rect">
            <a:avLst/>
          </a:prstGeom>
          <a:solidFill>
            <a:schemeClr val="bg2"/>
          </a:solidFill>
          <a:ln>
            <a:noFill/>
          </a:ln>
        </p:spPr>
        <p:txBody>
          <a:bodyPr wrap="square" rtlCol="0">
            <a:spAutoFit/>
          </a:bodyPr>
          <a:lstStyle/>
          <a:p>
            <a:pPr algn="ctr" defTabSz="850392">
              <a:spcAft>
                <a:spcPts val="600"/>
              </a:spcAft>
            </a:pPr>
            <a:r>
              <a:rPr lang="en-US" sz="3720" b="1" kern="1200" dirty="0">
                <a:solidFill>
                  <a:schemeClr val="tx1"/>
                </a:solidFill>
                <a:latin typeface="+mj-lt"/>
                <a:ea typeface="+mj-ea"/>
                <a:cs typeface="+mj-cs"/>
              </a:rPr>
              <a:t>OPTIMUS</a:t>
            </a:r>
            <a:endParaRPr lang="en-US" sz="4000" b="1" dirty="0">
              <a:latin typeface="+mj-lt"/>
              <a:ea typeface="+mj-ea"/>
              <a:cs typeface="+mj-cs"/>
            </a:endParaRPr>
          </a:p>
        </p:txBody>
      </p:sp>
      <p:sp>
        <p:nvSpPr>
          <p:cNvPr id="20" name="TextBox 19">
            <a:extLst>
              <a:ext uri="{FF2B5EF4-FFF2-40B4-BE49-F238E27FC236}">
                <a16:creationId xmlns:a16="http://schemas.microsoft.com/office/drawing/2014/main" id="{58FB7810-3DAA-1F07-17C2-D38DA1D82B4A}"/>
              </a:ext>
            </a:extLst>
          </p:cNvPr>
          <p:cNvSpPr txBox="1"/>
          <p:nvPr/>
        </p:nvSpPr>
        <p:spPr>
          <a:xfrm>
            <a:off x="838200" y="5585169"/>
            <a:ext cx="1876822" cy="493084"/>
          </a:xfrm>
          <a:prstGeom prst="rect">
            <a:avLst/>
          </a:prstGeom>
          <a:solidFill>
            <a:schemeClr val="bg2"/>
          </a:solidFill>
          <a:ln>
            <a:noFill/>
          </a:ln>
        </p:spPr>
        <p:txBody>
          <a:bodyPr wrap="square" rtlCol="0">
            <a:spAutoFit/>
          </a:bodyPr>
          <a:lstStyle/>
          <a:p>
            <a:pPr algn="ctr" defTabSz="850392">
              <a:spcAft>
                <a:spcPts val="600"/>
              </a:spcAft>
            </a:pPr>
            <a:r>
              <a:rPr lang="en-US" sz="1302" b="1" kern="1200">
                <a:solidFill>
                  <a:schemeClr val="tx1"/>
                </a:solidFill>
                <a:latin typeface="+mn-lt"/>
                <a:ea typeface="+mn-ea"/>
                <a:cs typeface="+mn-cs"/>
              </a:rPr>
              <a:t>Namratha Alapati Scrum Master</a:t>
            </a:r>
            <a:endParaRPr lang="en-US" sz="1400" b="1"/>
          </a:p>
        </p:txBody>
      </p:sp>
      <p:sp>
        <p:nvSpPr>
          <p:cNvPr id="21" name="TextBox 20">
            <a:extLst>
              <a:ext uri="{FF2B5EF4-FFF2-40B4-BE49-F238E27FC236}">
                <a16:creationId xmlns:a16="http://schemas.microsoft.com/office/drawing/2014/main" id="{E455DA60-358B-1F72-FBE0-D2820D53A1CA}"/>
              </a:ext>
            </a:extLst>
          </p:cNvPr>
          <p:cNvSpPr txBox="1"/>
          <p:nvPr/>
        </p:nvSpPr>
        <p:spPr>
          <a:xfrm>
            <a:off x="2756682" y="5585169"/>
            <a:ext cx="2071210" cy="493084"/>
          </a:xfrm>
          <a:prstGeom prst="rect">
            <a:avLst/>
          </a:prstGeom>
          <a:solidFill>
            <a:schemeClr val="bg2"/>
          </a:solidFill>
          <a:ln>
            <a:noFill/>
          </a:ln>
        </p:spPr>
        <p:txBody>
          <a:bodyPr wrap="square" rtlCol="0">
            <a:spAutoFit/>
          </a:bodyPr>
          <a:lstStyle/>
          <a:p>
            <a:pPr algn="ctr" defTabSz="850392">
              <a:spcAft>
                <a:spcPts val="600"/>
              </a:spcAft>
            </a:pPr>
            <a:r>
              <a:rPr lang="en-US" sz="1302" b="1" kern="1200">
                <a:solidFill>
                  <a:schemeClr val="tx1"/>
                </a:solidFill>
                <a:latin typeface="+mn-lt"/>
                <a:ea typeface="+mn-ea"/>
                <a:cs typeface="+mn-cs"/>
              </a:rPr>
              <a:t>Akash Reddy Tummala Product Owner</a:t>
            </a:r>
            <a:endParaRPr lang="en-US" sz="1400" b="1"/>
          </a:p>
        </p:txBody>
      </p:sp>
      <p:sp>
        <p:nvSpPr>
          <p:cNvPr id="22" name="TextBox 21">
            <a:extLst>
              <a:ext uri="{FF2B5EF4-FFF2-40B4-BE49-F238E27FC236}">
                <a16:creationId xmlns:a16="http://schemas.microsoft.com/office/drawing/2014/main" id="{CE4D043A-3BC6-7593-E043-B01F4B2DD4F1}"/>
              </a:ext>
            </a:extLst>
          </p:cNvPr>
          <p:cNvSpPr txBox="1"/>
          <p:nvPr/>
        </p:nvSpPr>
        <p:spPr>
          <a:xfrm>
            <a:off x="4839381" y="5585169"/>
            <a:ext cx="1867993" cy="493084"/>
          </a:xfrm>
          <a:prstGeom prst="rect">
            <a:avLst/>
          </a:prstGeom>
          <a:solidFill>
            <a:schemeClr val="bg2"/>
          </a:solidFill>
          <a:ln>
            <a:noFill/>
          </a:ln>
        </p:spPr>
        <p:txBody>
          <a:bodyPr wrap="square" rtlCol="0">
            <a:spAutoFit/>
          </a:bodyPr>
          <a:lstStyle/>
          <a:p>
            <a:pPr algn="ctr" defTabSz="850392">
              <a:spcAft>
                <a:spcPts val="600"/>
              </a:spcAft>
            </a:pPr>
            <a:r>
              <a:rPr lang="en-US" sz="1302" b="1" kern="1200">
                <a:solidFill>
                  <a:schemeClr val="tx1"/>
                </a:solidFill>
                <a:latin typeface="+mn-lt"/>
                <a:ea typeface="+mn-ea"/>
                <a:cs typeface="+mn-cs"/>
              </a:rPr>
              <a:t>Sanisha Kolanu Developer</a:t>
            </a:r>
            <a:endParaRPr lang="en-US" sz="1400" b="1" dirty="0"/>
          </a:p>
        </p:txBody>
      </p:sp>
      <p:sp>
        <p:nvSpPr>
          <p:cNvPr id="23" name="TextBox 22">
            <a:extLst>
              <a:ext uri="{FF2B5EF4-FFF2-40B4-BE49-F238E27FC236}">
                <a16:creationId xmlns:a16="http://schemas.microsoft.com/office/drawing/2014/main" id="{EC130BC3-3299-43C3-CE58-96D956C1102C}"/>
              </a:ext>
            </a:extLst>
          </p:cNvPr>
          <p:cNvSpPr txBox="1"/>
          <p:nvPr/>
        </p:nvSpPr>
        <p:spPr>
          <a:xfrm>
            <a:off x="6724588" y="5597213"/>
            <a:ext cx="2260945" cy="493084"/>
          </a:xfrm>
          <a:prstGeom prst="rect">
            <a:avLst/>
          </a:prstGeom>
          <a:solidFill>
            <a:schemeClr val="bg2"/>
          </a:solidFill>
          <a:ln>
            <a:noFill/>
          </a:ln>
        </p:spPr>
        <p:txBody>
          <a:bodyPr wrap="square" rtlCol="0">
            <a:spAutoFit/>
          </a:bodyPr>
          <a:lstStyle/>
          <a:p>
            <a:pPr algn="ctr" defTabSz="850392">
              <a:spcAft>
                <a:spcPts val="600"/>
              </a:spcAft>
            </a:pPr>
            <a:r>
              <a:rPr lang="en-US" sz="1302" b="1" kern="1200">
                <a:solidFill>
                  <a:schemeClr val="tx1"/>
                </a:solidFill>
                <a:latin typeface="+mn-lt"/>
                <a:ea typeface="+mn-ea"/>
                <a:cs typeface="+mn-cs"/>
              </a:rPr>
              <a:t>Priyadarshini Devarapalli Developer</a:t>
            </a:r>
            <a:endParaRPr lang="en-US" sz="1400" b="1" dirty="0"/>
          </a:p>
        </p:txBody>
      </p:sp>
      <p:sp>
        <p:nvSpPr>
          <p:cNvPr id="24" name="TextBox 23">
            <a:extLst>
              <a:ext uri="{FF2B5EF4-FFF2-40B4-BE49-F238E27FC236}">
                <a16:creationId xmlns:a16="http://schemas.microsoft.com/office/drawing/2014/main" id="{BA61A93E-7EA4-9188-B511-A8676D8944B6}"/>
              </a:ext>
            </a:extLst>
          </p:cNvPr>
          <p:cNvSpPr txBox="1"/>
          <p:nvPr/>
        </p:nvSpPr>
        <p:spPr>
          <a:xfrm>
            <a:off x="8944981" y="5585168"/>
            <a:ext cx="2399675" cy="570028"/>
          </a:xfrm>
          <a:prstGeom prst="rect">
            <a:avLst/>
          </a:prstGeom>
          <a:solidFill>
            <a:schemeClr val="bg2"/>
          </a:solidFill>
          <a:ln>
            <a:noFill/>
          </a:ln>
        </p:spPr>
        <p:txBody>
          <a:bodyPr wrap="square" rtlCol="0">
            <a:spAutoFit/>
          </a:bodyPr>
          <a:lstStyle/>
          <a:p>
            <a:pPr algn="ctr" defTabSz="850392">
              <a:spcAft>
                <a:spcPts val="600"/>
              </a:spcAft>
            </a:pPr>
            <a:r>
              <a:rPr lang="en-US" sz="1302" b="1" kern="1200">
                <a:solidFill>
                  <a:schemeClr val="tx1"/>
                </a:solidFill>
                <a:latin typeface="+mn-lt"/>
                <a:ea typeface="+mn-ea"/>
                <a:cs typeface="+mn-cs"/>
              </a:rPr>
              <a:t>Ninad Bhavesh Daftary</a:t>
            </a:r>
          </a:p>
          <a:p>
            <a:pPr algn="ctr" defTabSz="850392">
              <a:spcAft>
                <a:spcPts val="600"/>
              </a:spcAft>
            </a:pPr>
            <a:r>
              <a:rPr lang="en-US" sz="1302" b="1" kern="1200">
                <a:solidFill>
                  <a:schemeClr val="tx1"/>
                </a:solidFill>
                <a:latin typeface="+mn-lt"/>
                <a:ea typeface="+mn-ea"/>
                <a:cs typeface="+mn-cs"/>
              </a:rPr>
              <a:t>Developer</a:t>
            </a:r>
            <a:endParaRPr lang="en-US" sz="1400" b="1" dirty="0"/>
          </a:p>
        </p:txBody>
      </p:sp>
      <p:sp>
        <p:nvSpPr>
          <p:cNvPr id="53" name="TextBox 52">
            <a:extLst>
              <a:ext uri="{FF2B5EF4-FFF2-40B4-BE49-F238E27FC236}">
                <a16:creationId xmlns:a16="http://schemas.microsoft.com/office/drawing/2014/main" id="{BFCD19D9-4711-A778-6D06-D938E270DA4E}"/>
              </a:ext>
            </a:extLst>
          </p:cNvPr>
          <p:cNvSpPr txBox="1"/>
          <p:nvPr/>
        </p:nvSpPr>
        <p:spPr>
          <a:xfrm>
            <a:off x="838200" y="314325"/>
            <a:ext cx="704088" cy="144964"/>
          </a:xfrm>
          <a:prstGeom prst="rect">
            <a:avLst/>
          </a:prstGeom>
          <a:solidFill>
            <a:schemeClr val="accent4"/>
          </a:solidFill>
          <a:ln>
            <a:noFill/>
          </a:ln>
        </p:spPr>
        <p:txBody>
          <a:bodyPr wrap="square" rtlCol="0">
            <a:spAutoFit/>
          </a:bodyPr>
          <a:lstStyle/>
          <a:p>
            <a:pPr algn="l"/>
            <a:endParaRPr lang="en-US" dirty="0"/>
          </a:p>
        </p:txBody>
      </p:sp>
    </p:spTree>
    <p:extLst>
      <p:ext uri="{BB962C8B-B14F-4D97-AF65-F5344CB8AC3E}">
        <p14:creationId xmlns:p14="http://schemas.microsoft.com/office/powerpoint/2010/main" val="26055450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EE6505-8F27-7A93-ECC5-0A9E2B598CF7}"/>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677088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63A476-FE7F-7313-0273-D5EE823B2DB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4203932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8DF57-A340-A415-81A0-2738D8B51C0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80262573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F748D0-3808-2BC5-C4A4-7D737E979106}"/>
              </a:ext>
            </a:extLst>
          </p:cNvPr>
          <p:cNvSpPr>
            <a:spLocks noGrp="1"/>
          </p:cNvSpPr>
          <p:nvPr>
            <p:ph type="title"/>
          </p:nvPr>
        </p:nvSpPr>
        <p:spPr>
          <a:xfrm>
            <a:off x="621792" y="1161288"/>
            <a:ext cx="3602736" cy="4526280"/>
          </a:xfrm>
        </p:spPr>
        <p:txBody>
          <a:bodyPr>
            <a:normAutofit/>
          </a:bodyPr>
          <a:lstStyle/>
          <a:p>
            <a:r>
              <a:rPr lang="en-US" b="0">
                <a:latin typeface="Century Schoolbook"/>
              </a:rPr>
              <a:t>Research Question 5</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A7E28E0-6766-239E-948F-DE5FA7B72169}"/>
              </a:ext>
            </a:extLst>
          </p:cNvPr>
          <p:cNvSpPr>
            <a:spLocks noGrp="1"/>
          </p:cNvSpPr>
          <p:nvPr>
            <p:ph idx="1"/>
          </p:nvPr>
        </p:nvSpPr>
        <p:spPr>
          <a:xfrm>
            <a:off x="5434149" y="932688"/>
            <a:ext cx="5916603" cy="4992624"/>
          </a:xfrm>
        </p:spPr>
        <p:txBody>
          <a:bodyPr vert="horz" lIns="91440" tIns="45720" rIns="91440" bIns="45720" rtlCol="0" anchor="ctr">
            <a:normAutofit/>
          </a:bodyPr>
          <a:lstStyle/>
          <a:p>
            <a:pPr>
              <a:buNone/>
            </a:pPr>
            <a:r>
              <a:rPr lang="en-US" sz="3200" dirty="0">
                <a:latin typeface="Century Schoolbook"/>
                <a:cs typeface="Helvetica"/>
              </a:rPr>
              <a:t>  What tactics, weapon types, and victim types have Lone actors, Jihadists, Right-Wing Extremists and Vigilante (Pro-Government) used?</a:t>
            </a:r>
            <a:endParaRPr lang="en-US" sz="3200" dirty="0">
              <a:latin typeface="Century Schoolbook"/>
            </a:endParaRPr>
          </a:p>
          <a:p>
            <a:pPr marL="0" indent="0">
              <a:buNone/>
            </a:pPr>
            <a:endParaRPr lang="en-US" sz="2000" dirty="0"/>
          </a:p>
        </p:txBody>
      </p:sp>
    </p:spTree>
    <p:extLst>
      <p:ext uri="{BB962C8B-B14F-4D97-AF65-F5344CB8AC3E}">
        <p14:creationId xmlns:p14="http://schemas.microsoft.com/office/powerpoint/2010/main" val="87671905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92DA8-425E-F738-DBAD-8D1E53FECB21}"/>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94172992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A070BC-BC46-F90D-59B1-A6FE6ACE0842}"/>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328016521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997D9F-67AA-6C75-49ED-A15E2756C69A}"/>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362823058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76DDD-EEDA-3840-3AA1-43D95A486A1C}"/>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321352827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63042B-0CCD-AA12-09A6-AEE7BB8EE616}"/>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151798349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52CF3F-2A58-0CB7-E853-2242DC772411}"/>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237318886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A6DDFBF-96B6-F36C-894A-ECE7025E8126}"/>
              </a:ext>
            </a:extLst>
          </p:cNvPr>
          <p:cNvSpPr txBox="1"/>
          <p:nvPr/>
        </p:nvSpPr>
        <p:spPr>
          <a:xfrm>
            <a:off x="841246" y="978619"/>
            <a:ext cx="5991244" cy="110642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200" b="1">
                <a:latin typeface="+mj-lt"/>
                <a:ea typeface="+mj-ea"/>
                <a:cs typeface="+mj-cs"/>
              </a:rPr>
              <a:t>Project Partner</a:t>
            </a:r>
            <a:endParaRPr lang="en-US" sz="3200">
              <a:latin typeface="+mj-lt"/>
              <a:ea typeface="+mj-ea"/>
              <a:cs typeface="+mj-cs"/>
            </a:endParaRPr>
          </a:p>
          <a:p>
            <a:pPr>
              <a:lnSpc>
                <a:spcPct val="90000"/>
              </a:lnSpc>
              <a:spcBef>
                <a:spcPct val="0"/>
              </a:spcBef>
              <a:spcAft>
                <a:spcPts val="600"/>
              </a:spcAft>
            </a:pPr>
            <a:endParaRPr lang="en-US" sz="3200">
              <a:latin typeface="+mj-lt"/>
              <a:ea typeface="+mj-ea"/>
              <a:cs typeface="+mj-cs"/>
            </a:endParaRPr>
          </a:p>
        </p:txBody>
      </p:sp>
      <p:sp>
        <p:nvSpPr>
          <p:cNvPr id="19" name="Rectangle 1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CB048D2-52F9-2512-25F9-B41C930DAB1A}"/>
              </a:ext>
            </a:extLst>
          </p:cNvPr>
          <p:cNvSpPr txBox="1"/>
          <p:nvPr/>
        </p:nvSpPr>
        <p:spPr>
          <a:xfrm>
            <a:off x="841248" y="2252870"/>
            <a:ext cx="5993892" cy="356025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spcBef>
                <a:spcPts val="1000"/>
              </a:spcBef>
              <a:buFont typeface="Arial" panose="020B0604020202020204" pitchFamily="34" charset="0"/>
              <a:buChar char="•"/>
            </a:pPr>
            <a:r>
              <a:rPr lang="en-US" sz="1500" b="1" dirty="0"/>
              <a:t>Dr. </a:t>
            </a:r>
            <a:r>
              <a:rPr lang="en-US" sz="1500" b="1" dirty="0" err="1"/>
              <a:t>Mahmut</a:t>
            </a:r>
            <a:r>
              <a:rPr lang="en-US" sz="1500" b="1" dirty="0"/>
              <a:t> Cengiz</a:t>
            </a:r>
            <a:endParaRPr lang="en-US" sz="1500" dirty="0"/>
          </a:p>
          <a:p>
            <a:pPr indent="-228600">
              <a:spcBef>
                <a:spcPts val="1000"/>
              </a:spcBef>
              <a:buFont typeface="Arial" panose="020B0604020202020204" pitchFamily="34" charset="0"/>
              <a:buChar char="•"/>
            </a:pPr>
            <a:r>
              <a:rPr lang="en-US" sz="1500" dirty="0"/>
              <a:t>Associate Research Professor</a:t>
            </a:r>
          </a:p>
          <a:p>
            <a:pPr indent="-228600">
              <a:spcBef>
                <a:spcPts val="1000"/>
              </a:spcBef>
              <a:buFont typeface="Arial" panose="020B0604020202020204" pitchFamily="34" charset="0"/>
              <a:buChar char="•"/>
            </a:pPr>
            <a:r>
              <a:rPr lang="en-US" sz="1500" b="1" dirty="0"/>
              <a:t>Expertise:</a:t>
            </a:r>
            <a:r>
              <a:rPr lang="en-US" sz="1500" dirty="0"/>
              <a:t> Terrorism, Organized Crime, Illicit Economies</a:t>
            </a:r>
          </a:p>
          <a:p>
            <a:pPr indent="-228600">
              <a:spcBef>
                <a:spcPts val="1000"/>
              </a:spcBef>
              <a:buFont typeface="Arial" panose="020B0604020202020204" pitchFamily="34" charset="0"/>
              <a:buChar char="•"/>
            </a:pPr>
            <a:r>
              <a:rPr lang="en-US" sz="1500" b="1" dirty="0"/>
              <a:t>Field Experience:</a:t>
            </a:r>
            <a:r>
              <a:rPr lang="en-US" sz="1500" dirty="0"/>
              <a:t> Middle East, Asia, Europe</a:t>
            </a:r>
          </a:p>
          <a:p>
            <a:pPr indent="-228600">
              <a:spcBef>
                <a:spcPts val="1000"/>
              </a:spcBef>
              <a:buFont typeface="Arial" panose="020B0604020202020204" pitchFamily="34" charset="0"/>
              <a:buChar char="•"/>
            </a:pPr>
            <a:r>
              <a:rPr lang="en-US" sz="1500" b="1" dirty="0"/>
              <a:t>Publications:</a:t>
            </a:r>
            <a:endParaRPr lang="en-US" sz="1500" dirty="0"/>
          </a:p>
          <a:p>
            <a:pPr marL="285750" indent="-228600">
              <a:spcBef>
                <a:spcPts val="1000"/>
              </a:spcBef>
              <a:buFont typeface="Arial" panose="020B0604020202020204" pitchFamily="34" charset="0"/>
              <a:buChar char="•"/>
            </a:pPr>
            <a:r>
              <a:rPr lang="en-US" sz="1500" dirty="0"/>
              <a:t>"Terrorism Networks: Understanding the Threat"</a:t>
            </a:r>
          </a:p>
          <a:p>
            <a:pPr marL="285750" indent="-228600">
              <a:spcBef>
                <a:spcPts val="1000"/>
              </a:spcBef>
              <a:buFont typeface="Arial" panose="020B0604020202020204" pitchFamily="34" charset="0"/>
              <a:buChar char="•"/>
            </a:pPr>
            <a:r>
              <a:rPr lang="en-US" sz="1500" dirty="0"/>
              <a:t>"Global Smuggling: A Comprehensive Analysis"</a:t>
            </a:r>
          </a:p>
          <a:p>
            <a:pPr marL="285750" indent="-228600">
              <a:spcBef>
                <a:spcPts val="1000"/>
              </a:spcBef>
              <a:buFont typeface="Arial" panose="020B0604020202020204" pitchFamily="34" charset="0"/>
              <a:buChar char="•"/>
            </a:pPr>
            <a:r>
              <a:rPr lang="en-US" sz="1500" dirty="0"/>
              <a:t>"Illicit Economies: Impact on Global Security"</a:t>
            </a:r>
          </a:p>
          <a:p>
            <a:pPr indent="-228600">
              <a:spcBef>
                <a:spcPts val="1000"/>
              </a:spcBef>
              <a:buFont typeface="Arial" panose="020B0604020202020204" pitchFamily="34" charset="0"/>
              <a:buChar char="•"/>
            </a:pPr>
            <a:r>
              <a:rPr lang="en-US" sz="1500" dirty="0"/>
              <a:t>Focus: Understanding and combating global challenges in terrorism and criminal activities</a:t>
            </a:r>
          </a:p>
          <a:p>
            <a:pPr marL="285750" indent="-228600">
              <a:spcBef>
                <a:spcPts val="1000"/>
              </a:spcBef>
              <a:buFont typeface="Arial" panose="020B0604020202020204" pitchFamily="34" charset="0"/>
              <a:buChar char="•"/>
            </a:pPr>
            <a:endParaRPr lang="en-US" sz="1500" dirty="0"/>
          </a:p>
          <a:p>
            <a:pPr indent="-228600">
              <a:buFont typeface="Arial" panose="020B0604020202020204" pitchFamily="34" charset="0"/>
              <a:buChar char="•"/>
            </a:pPr>
            <a:endParaRPr lang="en-US" sz="1500" dirty="0"/>
          </a:p>
        </p:txBody>
      </p:sp>
      <p:pic>
        <p:nvPicPr>
          <p:cNvPr id="2" name="Picture 1" descr="Schar School News: Singh Named Distinguished University Professor; Cengiz,  Kellogg Receive Fellowships | Schar School of Policy and Government">
            <a:extLst>
              <a:ext uri="{FF2B5EF4-FFF2-40B4-BE49-F238E27FC236}">
                <a16:creationId xmlns:a16="http://schemas.microsoft.com/office/drawing/2014/main" id="{61BB7755-B097-959A-C08B-5F9F23BD7A5C}"/>
              </a:ext>
            </a:extLst>
          </p:cNvPr>
          <p:cNvPicPr>
            <a:picLocks noChangeAspect="1"/>
          </p:cNvPicPr>
          <p:nvPr/>
        </p:nvPicPr>
        <p:blipFill>
          <a:blip r:embed="rId2"/>
          <a:stretch>
            <a:fillRect/>
          </a:stretch>
        </p:blipFill>
        <p:spPr>
          <a:xfrm>
            <a:off x="7256481" y="639241"/>
            <a:ext cx="4490203" cy="5478934"/>
          </a:xfrm>
          <a:prstGeom prst="rect">
            <a:avLst/>
          </a:prstGeom>
        </p:spPr>
      </p:pic>
    </p:spTree>
    <p:extLst>
      <p:ext uri="{BB962C8B-B14F-4D97-AF65-F5344CB8AC3E}">
        <p14:creationId xmlns:p14="http://schemas.microsoft.com/office/powerpoint/2010/main" val="471105823"/>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796A2-4C97-2E7E-8D47-7E30F1A806AE}"/>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44228338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6F8BDC-A5F3-24A4-C2B6-7952140B8AAC}"/>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358076237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bars&#10;&#10;Description automatically generated">
            <a:extLst>
              <a:ext uri="{FF2B5EF4-FFF2-40B4-BE49-F238E27FC236}">
                <a16:creationId xmlns:a16="http://schemas.microsoft.com/office/drawing/2014/main" id="{1D1B669D-2FFE-5F57-428B-C4C4D6246BCD}"/>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108559289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CD038-C2A7-C122-7508-DEDF57E866F6}"/>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317753877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EA8C68-7A56-44A3-3A9C-690C89EA57D7}"/>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3556650775"/>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174A4-649C-B38C-474D-35CD7692C252}"/>
              </a:ext>
            </a:extLst>
          </p:cNvPr>
          <p:cNvPicPr>
            <a:picLocks noChangeAspect="1"/>
          </p:cNvPicPr>
          <p:nvPr/>
        </p:nvPicPr>
        <p:blipFill>
          <a:blip r:embed="rId2"/>
          <a:stretch>
            <a:fillRect/>
          </a:stretch>
        </p:blipFill>
        <p:spPr>
          <a:xfrm>
            <a:off x="95250" y="0"/>
            <a:ext cx="12001500" cy="6858000"/>
          </a:xfrm>
          <a:prstGeom prst="rect">
            <a:avLst/>
          </a:prstGeom>
        </p:spPr>
      </p:pic>
    </p:spTree>
    <p:extLst>
      <p:ext uri="{BB962C8B-B14F-4D97-AF65-F5344CB8AC3E}">
        <p14:creationId xmlns:p14="http://schemas.microsoft.com/office/powerpoint/2010/main" val="13521431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963115-4B75-D011-91BB-57A63A83EA57}"/>
              </a:ext>
            </a:extLst>
          </p:cNvPr>
          <p:cNvSpPr>
            <a:spLocks noGrp="1"/>
          </p:cNvSpPr>
          <p:nvPr>
            <p:ph type="title"/>
          </p:nvPr>
        </p:nvSpPr>
        <p:spPr>
          <a:xfrm>
            <a:off x="621792" y="1161288"/>
            <a:ext cx="3602736" cy="4526280"/>
          </a:xfrm>
        </p:spPr>
        <p:txBody>
          <a:bodyPr>
            <a:normAutofit/>
          </a:bodyPr>
          <a:lstStyle/>
          <a:p>
            <a:r>
              <a:rPr lang="en-US" b="0">
                <a:latin typeface="Century Schoolbook"/>
              </a:rPr>
              <a:t>Research Question 6</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C7FE2BB-BF70-F4A8-A35E-2EBBD842B5AF}"/>
              </a:ext>
            </a:extLst>
          </p:cNvPr>
          <p:cNvSpPr>
            <a:spLocks noGrp="1"/>
          </p:cNvSpPr>
          <p:nvPr>
            <p:ph idx="1"/>
          </p:nvPr>
        </p:nvSpPr>
        <p:spPr>
          <a:xfrm>
            <a:off x="5434149" y="932688"/>
            <a:ext cx="5916603" cy="4992624"/>
          </a:xfrm>
        </p:spPr>
        <p:txBody>
          <a:bodyPr vert="horz" lIns="91440" tIns="45720" rIns="91440" bIns="45720" rtlCol="0" anchor="ctr">
            <a:normAutofit/>
          </a:bodyPr>
          <a:lstStyle/>
          <a:p>
            <a:pPr>
              <a:buNone/>
            </a:pPr>
            <a:r>
              <a:rPr lang="en-US" sz="2000">
                <a:latin typeface="Helvetica"/>
                <a:cs typeface="Helvetica"/>
              </a:rPr>
              <a:t>   </a:t>
            </a:r>
            <a:r>
              <a:rPr lang="en-US" sz="3200">
                <a:latin typeface="Century Schoolbook"/>
                <a:cs typeface="Helvetica"/>
              </a:rPr>
              <a:t>Is there a positive correlation between the terrorist perpetrator types and the attack types?</a:t>
            </a:r>
            <a:endParaRPr lang="en-US" sz="3200">
              <a:latin typeface="Century Schoolbook"/>
            </a:endParaRPr>
          </a:p>
          <a:p>
            <a:pPr marL="0" indent="0">
              <a:buNone/>
            </a:pPr>
            <a:endParaRPr lang="en-US" sz="2000"/>
          </a:p>
        </p:txBody>
      </p:sp>
    </p:spTree>
    <p:extLst>
      <p:ext uri="{BB962C8B-B14F-4D97-AF65-F5344CB8AC3E}">
        <p14:creationId xmlns:p14="http://schemas.microsoft.com/office/powerpoint/2010/main" val="295947229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different colored bars&#10;&#10;Description automatically generated">
            <a:extLst>
              <a:ext uri="{FF2B5EF4-FFF2-40B4-BE49-F238E27FC236}">
                <a16:creationId xmlns:a16="http://schemas.microsoft.com/office/drawing/2014/main" id="{29207E8A-2F54-1AC1-B19C-DEF12605E693}"/>
              </a:ext>
            </a:extLst>
          </p:cNvPr>
          <p:cNvPicPr>
            <a:picLocks noChangeAspect="1"/>
          </p:cNvPicPr>
          <p:nvPr/>
        </p:nvPicPr>
        <p:blipFill>
          <a:blip r:embed="rId2"/>
          <a:stretch>
            <a:fillRect/>
          </a:stretch>
        </p:blipFill>
        <p:spPr>
          <a:xfrm>
            <a:off x="0" y="-8740"/>
            <a:ext cx="12192000" cy="6864274"/>
          </a:xfrm>
          <a:prstGeom prst="rect">
            <a:avLst/>
          </a:prstGeom>
        </p:spPr>
      </p:pic>
    </p:spTree>
    <p:extLst>
      <p:ext uri="{BB962C8B-B14F-4D97-AF65-F5344CB8AC3E}">
        <p14:creationId xmlns:p14="http://schemas.microsoft.com/office/powerpoint/2010/main" val="250926308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50800" dist="38100" dir="5400000" algn="t"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graph with different colored bars&#10;&#10;Description automatically generated">
            <a:extLst>
              <a:ext uri="{FF2B5EF4-FFF2-40B4-BE49-F238E27FC236}">
                <a16:creationId xmlns:a16="http://schemas.microsoft.com/office/drawing/2014/main" id="{B9A9AC46-33E0-811B-4CF8-A33446660AC1}"/>
              </a:ext>
            </a:extLst>
          </p:cNvPr>
          <p:cNvPicPr>
            <a:picLocks noChangeAspect="1"/>
          </p:cNvPicPr>
          <p:nvPr/>
        </p:nvPicPr>
        <p:blipFill>
          <a:blip r:embed="rId2"/>
          <a:stretch>
            <a:fillRect/>
          </a:stretch>
        </p:blipFill>
        <p:spPr>
          <a:xfrm>
            <a:off x="0" y="1550"/>
            <a:ext cx="12192000" cy="6854899"/>
          </a:xfrm>
          <a:prstGeom prst="rect">
            <a:avLst/>
          </a:prstGeom>
        </p:spPr>
      </p:pic>
    </p:spTree>
    <p:extLst>
      <p:ext uri="{BB962C8B-B14F-4D97-AF65-F5344CB8AC3E}">
        <p14:creationId xmlns:p14="http://schemas.microsoft.com/office/powerpoint/2010/main" val="426163735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2F5C1D-F6AB-0E98-7353-9C83B3DE0ACA}"/>
              </a:ext>
            </a:extLst>
          </p:cNvPr>
          <p:cNvSpPr>
            <a:spLocks noGrp="1"/>
          </p:cNvSpPr>
          <p:nvPr>
            <p:ph type="title"/>
          </p:nvPr>
        </p:nvSpPr>
        <p:spPr>
          <a:xfrm>
            <a:off x="621792" y="1161288"/>
            <a:ext cx="3602736" cy="4526280"/>
          </a:xfrm>
        </p:spPr>
        <p:txBody>
          <a:bodyPr>
            <a:normAutofit/>
          </a:bodyPr>
          <a:lstStyle/>
          <a:p>
            <a:r>
              <a:rPr lang="en-US" b="0">
                <a:latin typeface="Century Schoolbook"/>
              </a:rPr>
              <a:t>Research Question 7</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F614A4-FFF2-AFDB-4555-8A4B927D29DE}"/>
              </a:ext>
            </a:extLst>
          </p:cNvPr>
          <p:cNvSpPr>
            <a:spLocks noGrp="1"/>
          </p:cNvSpPr>
          <p:nvPr>
            <p:ph idx="1"/>
          </p:nvPr>
        </p:nvSpPr>
        <p:spPr>
          <a:xfrm>
            <a:off x="5434149" y="932688"/>
            <a:ext cx="5916603" cy="4992624"/>
          </a:xfrm>
        </p:spPr>
        <p:txBody>
          <a:bodyPr vert="horz" lIns="91440" tIns="45720" rIns="91440" bIns="45720" rtlCol="0" anchor="ctr">
            <a:normAutofit/>
          </a:bodyPr>
          <a:lstStyle/>
          <a:p>
            <a:pPr>
              <a:buNone/>
            </a:pPr>
            <a:r>
              <a:rPr lang="en-US" sz="2000">
                <a:latin typeface="Helvetica"/>
                <a:cs typeface="Helvetica"/>
              </a:rPr>
              <a:t>   </a:t>
            </a:r>
            <a:r>
              <a:rPr lang="en-US" sz="3200">
                <a:latin typeface="Century Schoolbook"/>
                <a:cs typeface="Helvetica"/>
              </a:rPr>
              <a:t>What factors affect the severity of terrorist attacks? (severity is measured by the number of people killed in an incident)</a:t>
            </a:r>
            <a:endParaRPr lang="en-US" sz="3200">
              <a:latin typeface="Century Schoolbook"/>
            </a:endParaRPr>
          </a:p>
          <a:p>
            <a:pPr marL="0" indent="0">
              <a:buNone/>
            </a:pPr>
            <a:endParaRPr lang="en-US" sz="2000"/>
          </a:p>
        </p:txBody>
      </p:sp>
    </p:spTree>
    <p:extLst>
      <p:ext uri="{BB962C8B-B14F-4D97-AF65-F5344CB8AC3E}">
        <p14:creationId xmlns:p14="http://schemas.microsoft.com/office/powerpoint/2010/main" val="39869561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men in helmets&#10;&#10;Description automatically generated">
            <a:extLst>
              <a:ext uri="{FF2B5EF4-FFF2-40B4-BE49-F238E27FC236}">
                <a16:creationId xmlns:a16="http://schemas.microsoft.com/office/drawing/2014/main" id="{F7DAAE54-CF1C-3BE2-E189-52605F37B23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05" r="13922" b="-1"/>
          <a:stretch/>
        </p:blipFill>
        <p:spPr>
          <a:xfrm>
            <a:off x="3523488" y="10"/>
            <a:ext cx="8668512" cy="6857990"/>
          </a:xfrm>
          <a:prstGeom prst="rect">
            <a:avLst/>
          </a:prstGeom>
        </p:spPr>
      </p:pic>
      <p:sp>
        <p:nvSpPr>
          <p:cNvPr id="119" name="Rectangle 118">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A366C6-CAEA-7869-DFE8-7ACE7190F464}"/>
              </a:ext>
            </a:extLst>
          </p:cNvPr>
          <p:cNvSpPr>
            <a:spLocks noGrp="1"/>
          </p:cNvSpPr>
          <p:nvPr>
            <p:ph type="title"/>
          </p:nvPr>
        </p:nvSpPr>
        <p:spPr>
          <a:xfrm>
            <a:off x="371094" y="1161288"/>
            <a:ext cx="3438144" cy="1124712"/>
          </a:xfrm>
        </p:spPr>
        <p:txBody>
          <a:bodyPr anchor="b">
            <a:normAutofit/>
          </a:bodyPr>
          <a:lstStyle/>
          <a:p>
            <a:r>
              <a:rPr lang="en-US" sz="3200" dirty="0">
                <a:latin typeface="Century Schoolbook"/>
              </a:rPr>
              <a:t>Problem Statement</a:t>
            </a:r>
          </a:p>
        </p:txBody>
      </p:sp>
      <p:sp>
        <p:nvSpPr>
          <p:cNvPr id="121" name="Rectangle 1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409C86-B2FD-5AF7-974D-1BE18C2D06FD}"/>
              </a:ext>
            </a:extLst>
          </p:cNvPr>
          <p:cNvSpPr>
            <a:spLocks noGrp="1"/>
          </p:cNvSpPr>
          <p:nvPr>
            <p:ph idx="1"/>
          </p:nvPr>
        </p:nvSpPr>
        <p:spPr>
          <a:xfrm>
            <a:off x="371093" y="2718054"/>
            <a:ext cx="3886581" cy="3207258"/>
          </a:xfrm>
        </p:spPr>
        <p:txBody>
          <a:bodyPr vert="horz" lIns="91440" tIns="45720" rIns="91440" bIns="45720" rtlCol="0" anchor="t">
            <a:normAutofit fontScale="92500"/>
          </a:bodyPr>
          <a:lstStyle/>
          <a:p>
            <a:pPr marL="0" indent="0">
              <a:lnSpc>
                <a:spcPct val="100000"/>
              </a:lnSpc>
              <a:buNone/>
            </a:pPr>
            <a:r>
              <a:rPr lang="en-US" sz="1100" dirty="0">
                <a:latin typeface="Century Schoolbook"/>
              </a:rPr>
              <a:t>This project seeks to address key research questions and create a dashboard offering actionable insights into terrorism trends. Leveraging the Global Terrorism Trends And Analysis Center (GTTAC) dataset, the study aims to analyze:</a:t>
            </a:r>
          </a:p>
          <a:p>
            <a:pPr>
              <a:lnSpc>
                <a:spcPct val="100000"/>
              </a:lnSpc>
            </a:pPr>
            <a:r>
              <a:rPr lang="en-US" sz="1100" dirty="0">
                <a:latin typeface="Century Schoolbook"/>
              </a:rPr>
              <a:t>Incident frequency by region</a:t>
            </a:r>
          </a:p>
          <a:p>
            <a:pPr>
              <a:lnSpc>
                <a:spcPct val="100000"/>
              </a:lnSpc>
            </a:pPr>
            <a:r>
              <a:rPr lang="en-US" sz="1100" dirty="0">
                <a:latin typeface="Century Schoolbook"/>
              </a:rPr>
              <a:t>Operational capacities of groups</a:t>
            </a:r>
          </a:p>
          <a:p>
            <a:pPr>
              <a:lnSpc>
                <a:spcPct val="100000"/>
              </a:lnSpc>
            </a:pPr>
            <a:r>
              <a:rPr lang="en-US" sz="1100" dirty="0">
                <a:latin typeface="Century Schoolbook"/>
              </a:rPr>
              <a:t>Evolution of terrorist methods (2018-2023)</a:t>
            </a:r>
          </a:p>
          <a:p>
            <a:pPr>
              <a:lnSpc>
                <a:spcPct val="100000"/>
              </a:lnSpc>
            </a:pPr>
            <a:r>
              <a:rPr lang="en-US" sz="1100" dirty="0">
                <a:latin typeface="Century Schoolbook"/>
              </a:rPr>
              <a:t>Characteristics of Iran-backed versus jihadist groups</a:t>
            </a:r>
          </a:p>
          <a:p>
            <a:pPr>
              <a:lnSpc>
                <a:spcPct val="100000"/>
              </a:lnSpc>
            </a:pPr>
            <a:r>
              <a:rPr lang="en-US" sz="1100" dirty="0">
                <a:latin typeface="Century Schoolbook"/>
              </a:rPr>
              <a:t>Influence of tactics and ideologies on lone actors</a:t>
            </a:r>
          </a:p>
          <a:p>
            <a:pPr>
              <a:lnSpc>
                <a:spcPct val="100000"/>
              </a:lnSpc>
            </a:pPr>
            <a:r>
              <a:rPr lang="en-US" sz="1100" dirty="0">
                <a:latin typeface="Century Schoolbook"/>
              </a:rPr>
              <a:t>Correlation between perpetrators and attack methods</a:t>
            </a:r>
          </a:p>
          <a:p>
            <a:pPr>
              <a:lnSpc>
                <a:spcPct val="100000"/>
              </a:lnSpc>
            </a:pPr>
            <a:r>
              <a:rPr lang="en-US" sz="1100" dirty="0">
                <a:latin typeface="Century Schoolbook"/>
              </a:rPr>
              <a:t>Factors affecting attack severity</a:t>
            </a:r>
          </a:p>
          <a:p>
            <a:pPr>
              <a:lnSpc>
                <a:spcPct val="100000"/>
              </a:lnSpc>
            </a:pPr>
            <a:r>
              <a:rPr lang="en-US" sz="1100" dirty="0">
                <a:latin typeface="Century Schoolbook"/>
              </a:rPr>
              <a:t>Impact of weapon and target selection on tactics</a:t>
            </a:r>
          </a:p>
          <a:p>
            <a:pPr>
              <a:lnSpc>
                <a:spcPct val="100000"/>
              </a:lnSpc>
            </a:pPr>
            <a:endParaRPr lang="en-US" sz="900" dirty="0"/>
          </a:p>
        </p:txBody>
      </p:sp>
      <p:sp>
        <p:nvSpPr>
          <p:cNvPr id="11" name="TextBox 10">
            <a:extLst>
              <a:ext uri="{FF2B5EF4-FFF2-40B4-BE49-F238E27FC236}">
                <a16:creationId xmlns:a16="http://schemas.microsoft.com/office/drawing/2014/main" id="{B903433C-BF39-8845-4823-DEF7D059492D}"/>
              </a:ext>
            </a:extLst>
          </p:cNvPr>
          <p:cNvSpPr txBox="1"/>
          <p:nvPr/>
        </p:nvSpPr>
        <p:spPr>
          <a:xfrm>
            <a:off x="371094" y="843534"/>
            <a:ext cx="716997" cy="89154"/>
          </a:xfrm>
          <a:prstGeom prst="rect">
            <a:avLst/>
          </a:prstGeom>
          <a:solidFill>
            <a:srgbClr val="FF0000"/>
          </a:solidFill>
          <a:ln>
            <a:noFill/>
          </a:ln>
        </p:spPr>
        <p:txBody>
          <a:bodyPr wrap="square" rtlCol="0">
            <a:spAutoFit/>
          </a:bodyPr>
          <a:lstStyle/>
          <a:p>
            <a:pPr algn="l"/>
            <a:endParaRPr lang="en-US" dirty="0"/>
          </a:p>
        </p:txBody>
      </p:sp>
      <p:sp>
        <p:nvSpPr>
          <p:cNvPr id="5" name="TextBox 4">
            <a:extLst>
              <a:ext uri="{FF2B5EF4-FFF2-40B4-BE49-F238E27FC236}">
                <a16:creationId xmlns:a16="http://schemas.microsoft.com/office/drawing/2014/main" id="{ABAC5F2D-14BC-7698-795F-DDE13D39196E}"/>
              </a:ext>
            </a:extLst>
          </p:cNvPr>
          <p:cNvSpPr txBox="1"/>
          <p:nvPr/>
        </p:nvSpPr>
        <p:spPr>
          <a:xfrm>
            <a:off x="9359173" y="6657945"/>
            <a:ext cx="283282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84194140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EB8FD-4707-030F-0F0F-D514113F9950}"/>
              </a:ext>
            </a:extLst>
          </p:cNvPr>
          <p:cNvPicPr>
            <a:picLocks noChangeAspect="1"/>
          </p:cNvPicPr>
          <p:nvPr/>
        </p:nvPicPr>
        <p:blipFill>
          <a:blip r:embed="rId2"/>
          <a:stretch>
            <a:fillRect/>
          </a:stretch>
        </p:blipFill>
        <p:spPr>
          <a:xfrm>
            <a:off x="0" y="18463"/>
            <a:ext cx="12192000" cy="6821075"/>
          </a:xfrm>
          <a:prstGeom prst="rect">
            <a:avLst/>
          </a:prstGeom>
        </p:spPr>
      </p:pic>
    </p:spTree>
    <p:extLst>
      <p:ext uri="{BB962C8B-B14F-4D97-AF65-F5344CB8AC3E}">
        <p14:creationId xmlns:p14="http://schemas.microsoft.com/office/powerpoint/2010/main" val="269992752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Description automatically generated">
            <a:extLst>
              <a:ext uri="{FF2B5EF4-FFF2-40B4-BE49-F238E27FC236}">
                <a16:creationId xmlns:a16="http://schemas.microsoft.com/office/drawing/2014/main" id="{B6D3D6DA-A8CD-8B9C-C207-9C7DF1B78F84}"/>
              </a:ext>
            </a:extLst>
          </p:cNvPr>
          <p:cNvPicPr>
            <a:picLocks noChangeAspect="1"/>
          </p:cNvPicPr>
          <p:nvPr/>
        </p:nvPicPr>
        <p:blipFill>
          <a:blip r:embed="rId2"/>
          <a:stretch>
            <a:fillRect/>
          </a:stretch>
        </p:blipFill>
        <p:spPr>
          <a:xfrm>
            <a:off x="2259" y="2407"/>
            <a:ext cx="12195178" cy="6845487"/>
          </a:xfrm>
          <a:prstGeom prst="rect">
            <a:avLst/>
          </a:prstGeom>
        </p:spPr>
      </p:pic>
    </p:spTree>
    <p:extLst>
      <p:ext uri="{BB962C8B-B14F-4D97-AF65-F5344CB8AC3E}">
        <p14:creationId xmlns:p14="http://schemas.microsoft.com/office/powerpoint/2010/main" val="121324610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93B08FD-5ECC-4728-AA84-CD6AC875B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2549107E-EC98-4933-8F8F-A1713C393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6557"/>
          </a:xfrm>
          <a:custGeom>
            <a:avLst/>
            <a:gdLst>
              <a:gd name="connsiteX0" fmla="*/ 0 w 12188952"/>
              <a:gd name="connsiteY0" fmla="*/ 0 h 6216557"/>
              <a:gd name="connsiteX1" fmla="*/ 12188952 w 12188952"/>
              <a:gd name="connsiteY1" fmla="*/ 0 h 6216557"/>
              <a:gd name="connsiteX2" fmla="*/ 12188952 w 12188952"/>
              <a:gd name="connsiteY2" fmla="*/ 5609705 h 6216557"/>
              <a:gd name="connsiteX3" fmla="*/ 12049115 w 12188952"/>
              <a:gd name="connsiteY3" fmla="*/ 5640762 h 6216557"/>
              <a:gd name="connsiteX4" fmla="*/ 6096001 w 12188952"/>
              <a:gd name="connsiteY4" fmla="*/ 6216557 h 6216557"/>
              <a:gd name="connsiteX5" fmla="*/ 142887 w 12188952"/>
              <a:gd name="connsiteY5" fmla="*/ 5640762 h 6216557"/>
              <a:gd name="connsiteX6" fmla="*/ 0 w 12188952"/>
              <a:gd name="connsiteY6" fmla="*/ 5609028 h 621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16557">
                <a:moveTo>
                  <a:pt x="0" y="0"/>
                </a:moveTo>
                <a:lnTo>
                  <a:pt x="12188952" y="0"/>
                </a:lnTo>
                <a:lnTo>
                  <a:pt x="12188952" y="5609705"/>
                </a:lnTo>
                <a:lnTo>
                  <a:pt x="12049115" y="5640762"/>
                </a:lnTo>
                <a:cubicBezTo>
                  <a:pt x="10313281" y="6006147"/>
                  <a:pt x="8275571" y="6216557"/>
                  <a:pt x="6096001" y="6216557"/>
                </a:cubicBezTo>
                <a:cubicBezTo>
                  <a:pt x="3916432" y="6216557"/>
                  <a:pt x="1878721" y="6006147"/>
                  <a:pt x="142887" y="5640762"/>
                </a:cubicBezTo>
                <a:lnTo>
                  <a:pt x="0" y="5609028"/>
                </a:lnTo>
                <a:close/>
              </a:path>
            </a:pathLst>
          </a:custGeom>
          <a:ln w="9525">
            <a:noFill/>
          </a:ln>
          <a:effectLst>
            <a:outerShdw blurRad="50800" dist="38100" dir="5400000" algn="t"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265D989-7C20-ACCA-2277-2B620834C3AB}"/>
              </a:ext>
            </a:extLst>
          </p:cNvPr>
          <p:cNvPicPr>
            <a:picLocks noChangeAspect="1"/>
          </p:cNvPicPr>
          <p:nvPr/>
        </p:nvPicPr>
        <p:blipFill>
          <a:blip r:embed="rId2"/>
          <a:stretch>
            <a:fillRect/>
          </a:stretch>
        </p:blipFill>
        <p:spPr>
          <a:xfrm>
            <a:off x="5918" y="356467"/>
            <a:ext cx="12172468" cy="6345187"/>
          </a:xfrm>
          <a:prstGeom prst="rect">
            <a:avLst/>
          </a:prstGeom>
        </p:spPr>
      </p:pic>
    </p:spTree>
    <p:extLst>
      <p:ext uri="{BB962C8B-B14F-4D97-AF65-F5344CB8AC3E}">
        <p14:creationId xmlns:p14="http://schemas.microsoft.com/office/powerpoint/2010/main" val="277235450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F182FD-0AAD-F4C7-3554-67747B252982}"/>
              </a:ext>
            </a:extLst>
          </p:cNvPr>
          <p:cNvSpPr>
            <a:spLocks noGrp="1"/>
          </p:cNvSpPr>
          <p:nvPr>
            <p:ph type="title"/>
          </p:nvPr>
        </p:nvSpPr>
        <p:spPr>
          <a:xfrm>
            <a:off x="621792" y="1161288"/>
            <a:ext cx="3602736" cy="4526280"/>
          </a:xfrm>
        </p:spPr>
        <p:txBody>
          <a:bodyPr>
            <a:normAutofit/>
          </a:bodyPr>
          <a:lstStyle/>
          <a:p>
            <a:r>
              <a:rPr lang="en-US" b="0">
                <a:latin typeface="Century Schoolbook"/>
              </a:rPr>
              <a:t>Research Question 8</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0F6D10-DB00-5B5F-879E-EA824F05C338}"/>
              </a:ext>
            </a:extLst>
          </p:cNvPr>
          <p:cNvSpPr>
            <a:spLocks noGrp="1"/>
          </p:cNvSpPr>
          <p:nvPr>
            <p:ph idx="1"/>
          </p:nvPr>
        </p:nvSpPr>
        <p:spPr>
          <a:xfrm>
            <a:off x="5434149" y="932688"/>
            <a:ext cx="5916603" cy="4992624"/>
          </a:xfrm>
        </p:spPr>
        <p:txBody>
          <a:bodyPr vert="horz" lIns="91440" tIns="45720" rIns="91440" bIns="45720" rtlCol="0" anchor="ctr">
            <a:normAutofit/>
          </a:bodyPr>
          <a:lstStyle/>
          <a:p>
            <a:pPr>
              <a:buNone/>
            </a:pPr>
            <a:r>
              <a:rPr lang="en-US" sz="3200">
                <a:latin typeface="Century Schoolbook"/>
                <a:cs typeface="Helvetica"/>
              </a:rPr>
              <a:t>  Do weapon and target types impact the tactic type of a terrorist organization?</a:t>
            </a:r>
            <a:endParaRPr lang="en-US" sz="3200">
              <a:latin typeface="Century Schoolbook"/>
            </a:endParaRPr>
          </a:p>
          <a:p>
            <a:pPr marL="0" indent="0">
              <a:buNone/>
            </a:pPr>
            <a:endParaRPr lang="en-US" sz="2000"/>
          </a:p>
        </p:txBody>
      </p:sp>
    </p:spTree>
    <p:extLst>
      <p:ext uri="{BB962C8B-B14F-4D97-AF65-F5344CB8AC3E}">
        <p14:creationId xmlns:p14="http://schemas.microsoft.com/office/powerpoint/2010/main" val="124169346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multiple colored rectangles&#10;&#10;Description automatically generated">
            <a:extLst>
              <a:ext uri="{FF2B5EF4-FFF2-40B4-BE49-F238E27FC236}">
                <a16:creationId xmlns:a16="http://schemas.microsoft.com/office/drawing/2014/main" id="{73D4F448-1AD0-C37F-D345-EA8ABB60CEC8}"/>
              </a:ext>
            </a:extLst>
          </p:cNvPr>
          <p:cNvPicPr>
            <a:picLocks noChangeAspect="1"/>
          </p:cNvPicPr>
          <p:nvPr/>
        </p:nvPicPr>
        <p:blipFill>
          <a:blip r:embed="rId2"/>
          <a:stretch>
            <a:fillRect/>
          </a:stretch>
        </p:blipFill>
        <p:spPr>
          <a:xfrm>
            <a:off x="5654" y="-2400"/>
            <a:ext cx="12162691" cy="6748800"/>
          </a:xfrm>
          <a:prstGeom prst="rect">
            <a:avLst/>
          </a:prstGeom>
        </p:spPr>
      </p:pic>
    </p:spTree>
    <p:extLst>
      <p:ext uri="{BB962C8B-B14F-4D97-AF65-F5344CB8AC3E}">
        <p14:creationId xmlns:p14="http://schemas.microsoft.com/office/powerpoint/2010/main" val="291790019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ECC05D-292B-4FAC-F748-B59D6C298FE7}"/>
              </a:ext>
            </a:extLst>
          </p:cNvPr>
          <p:cNvPicPr>
            <a:picLocks noChangeAspect="1"/>
          </p:cNvPicPr>
          <p:nvPr/>
        </p:nvPicPr>
        <p:blipFill>
          <a:blip r:embed="rId2"/>
          <a:stretch>
            <a:fillRect/>
          </a:stretch>
        </p:blipFill>
        <p:spPr>
          <a:xfrm>
            <a:off x="4465" y="3600"/>
            <a:ext cx="12189071" cy="6886800"/>
          </a:xfrm>
          <a:prstGeom prst="rect">
            <a:avLst/>
          </a:prstGeom>
        </p:spPr>
      </p:pic>
    </p:spTree>
    <p:extLst>
      <p:ext uri="{BB962C8B-B14F-4D97-AF65-F5344CB8AC3E}">
        <p14:creationId xmlns:p14="http://schemas.microsoft.com/office/powerpoint/2010/main" val="1712084557"/>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0BA7C7-A7D2-A493-4DB1-6432CB544133}"/>
              </a:ext>
            </a:extLst>
          </p:cNvPr>
          <p:cNvSpPr>
            <a:spLocks noGrp="1"/>
          </p:cNvSpPr>
          <p:nvPr>
            <p:ph type="title"/>
          </p:nvPr>
        </p:nvSpPr>
        <p:spPr>
          <a:xfrm>
            <a:off x="621792" y="1161288"/>
            <a:ext cx="3602736" cy="4526280"/>
          </a:xfrm>
        </p:spPr>
        <p:txBody>
          <a:bodyPr>
            <a:normAutofit/>
          </a:bodyPr>
          <a:lstStyle/>
          <a:p>
            <a:r>
              <a:rPr lang="en-US" b="0">
                <a:latin typeface="Century Schoolbook"/>
              </a:rPr>
              <a:t>Dashboard</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49FFC6-55A5-9B36-8B48-CD044A69FD81}"/>
              </a:ext>
            </a:extLst>
          </p:cNvPr>
          <p:cNvSpPr>
            <a:spLocks noGrp="1"/>
          </p:cNvSpPr>
          <p:nvPr>
            <p:ph idx="1"/>
          </p:nvPr>
        </p:nvSpPr>
        <p:spPr>
          <a:xfrm>
            <a:off x="5434149" y="932688"/>
            <a:ext cx="5916603" cy="4992624"/>
          </a:xfrm>
        </p:spPr>
        <p:txBody>
          <a:bodyPr vert="horz" lIns="91440" tIns="45720" rIns="91440" bIns="45720" rtlCol="0" anchor="ctr">
            <a:normAutofit/>
          </a:bodyPr>
          <a:lstStyle/>
          <a:p>
            <a:pPr marL="0" indent="0">
              <a:buNone/>
            </a:pPr>
            <a:r>
              <a:rPr lang="en-US" sz="3200">
                <a:latin typeface="Century Schoolbook"/>
                <a:hlinkClick r:id="rId2"/>
              </a:rPr>
              <a:t>Tableau</a:t>
            </a:r>
            <a:endParaRPr lang="en-US" sz="3200">
              <a:latin typeface="Century Schoolbook"/>
            </a:endParaRPr>
          </a:p>
        </p:txBody>
      </p:sp>
    </p:spTree>
    <p:extLst>
      <p:ext uri="{BB962C8B-B14F-4D97-AF65-F5344CB8AC3E}">
        <p14:creationId xmlns:p14="http://schemas.microsoft.com/office/powerpoint/2010/main" val="224713332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ption 2">
            <a:hlinkClick r:id="" action="ppaction://media"/>
            <a:extLst>
              <a:ext uri="{FF2B5EF4-FFF2-40B4-BE49-F238E27FC236}">
                <a16:creationId xmlns:a16="http://schemas.microsoft.com/office/drawing/2014/main" id="{4C6CCFED-FF5C-3B3F-DAD6-6ED0161FBA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88539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6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C8AEB-2674-A19C-17CA-D8802EC777B5}"/>
              </a:ext>
            </a:extLst>
          </p:cNvPr>
          <p:cNvSpPr>
            <a:spLocks noGrp="1"/>
          </p:cNvSpPr>
          <p:nvPr>
            <p:ph type="title"/>
          </p:nvPr>
        </p:nvSpPr>
        <p:spPr>
          <a:xfrm>
            <a:off x="841248" y="685800"/>
            <a:ext cx="10506456" cy="1157005"/>
          </a:xfrm>
        </p:spPr>
        <p:txBody>
          <a:bodyPr anchor="b">
            <a:normAutofit/>
          </a:bodyPr>
          <a:lstStyle/>
          <a:p>
            <a:r>
              <a:rPr lang="en-US" sz="4800"/>
              <a:t>Summary</a:t>
            </a:r>
          </a:p>
        </p:txBody>
      </p:sp>
      <p:sp>
        <p:nvSpPr>
          <p:cNvPr id="97" name="Rectangle 96">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ECDC0E44-5BDC-A22E-381C-C0212CEC9E22}"/>
              </a:ext>
            </a:extLst>
          </p:cNvPr>
          <p:cNvGraphicFramePr/>
          <p:nvPr>
            <p:extLst>
              <p:ext uri="{D42A27DB-BD31-4B8C-83A1-F6EECF244321}">
                <p14:modId xmlns:p14="http://schemas.microsoft.com/office/powerpoint/2010/main" val="1278899727"/>
              </p:ext>
            </p:extLst>
          </p:nvPr>
        </p:nvGraphicFramePr>
        <p:xfrm>
          <a:off x="838200" y="1958056"/>
          <a:ext cx="10506456" cy="4214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617E767-BB48-E9B0-A9B2-4479FB25889C}"/>
              </a:ext>
            </a:extLst>
          </p:cNvPr>
          <p:cNvSpPr txBox="1"/>
          <p:nvPr/>
        </p:nvSpPr>
        <p:spPr>
          <a:xfrm>
            <a:off x="838200" y="312985"/>
            <a:ext cx="704088" cy="146304"/>
          </a:xfrm>
          <a:prstGeom prst="rect">
            <a:avLst/>
          </a:prstGeom>
          <a:solidFill>
            <a:srgbClr val="FFC000"/>
          </a:solidFill>
          <a:ln>
            <a:solidFill>
              <a:srgbClr val="C00000"/>
            </a:solidFill>
          </a:ln>
        </p:spPr>
        <p:txBody>
          <a:bodyPr wrap="square" rtlCol="0">
            <a:spAutoFit/>
          </a:bodyPr>
          <a:lstStyle/>
          <a:p>
            <a:pPr algn="l"/>
            <a:endParaRPr lang="en-US" dirty="0"/>
          </a:p>
        </p:txBody>
      </p:sp>
    </p:spTree>
    <p:extLst>
      <p:ext uri="{BB962C8B-B14F-4D97-AF65-F5344CB8AC3E}">
        <p14:creationId xmlns:p14="http://schemas.microsoft.com/office/powerpoint/2010/main" val="396532787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12691-E2B5-CF9A-0880-9967EC8CDA70}"/>
              </a:ext>
            </a:extLst>
          </p:cNvPr>
          <p:cNvSpPr>
            <a:spLocks noGrp="1"/>
          </p:cNvSpPr>
          <p:nvPr>
            <p:ph type="title"/>
          </p:nvPr>
        </p:nvSpPr>
        <p:spPr>
          <a:xfrm>
            <a:off x="841248" y="685800"/>
            <a:ext cx="10506456" cy="1157005"/>
          </a:xfrm>
        </p:spPr>
        <p:txBody>
          <a:bodyPr anchor="b">
            <a:normAutofit/>
          </a:bodyPr>
          <a:lstStyle/>
          <a:p>
            <a:r>
              <a:rPr lang="en-US" sz="4800"/>
              <a:t>Next Steps</a:t>
            </a:r>
          </a:p>
        </p:txBody>
      </p:sp>
      <p:sp>
        <p:nvSpPr>
          <p:cNvPr id="32" name="Rectangle 3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C819A708-4118-795C-63E3-4700866C20E6}"/>
              </a:ext>
            </a:extLst>
          </p:cNvPr>
          <p:cNvGraphicFramePr>
            <a:graphicFrameLocks noGrp="1"/>
          </p:cNvGraphicFramePr>
          <p:nvPr>
            <p:ph idx="1"/>
            <p:extLst>
              <p:ext uri="{D42A27DB-BD31-4B8C-83A1-F6EECF244321}">
                <p14:modId xmlns:p14="http://schemas.microsoft.com/office/powerpoint/2010/main" val="1214898974"/>
              </p:ext>
            </p:extLst>
          </p:nvPr>
        </p:nvGraphicFramePr>
        <p:xfrm>
          <a:off x="773239" y="2295252"/>
          <a:ext cx="10749343"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48127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76E66-30AE-F810-6E81-D119735E2560}"/>
              </a:ext>
            </a:extLst>
          </p:cNvPr>
          <p:cNvSpPr>
            <a:spLocks noGrp="1"/>
          </p:cNvSpPr>
          <p:nvPr>
            <p:ph type="title"/>
          </p:nvPr>
        </p:nvSpPr>
        <p:spPr>
          <a:xfrm>
            <a:off x="700088" y="685800"/>
            <a:ext cx="10647616" cy="1157005"/>
          </a:xfrm>
        </p:spPr>
        <p:txBody>
          <a:bodyPr anchor="b">
            <a:normAutofit/>
          </a:bodyPr>
          <a:lstStyle/>
          <a:p>
            <a:r>
              <a:rPr lang="en-US" sz="4800" dirty="0"/>
              <a:t>DataSets</a:t>
            </a:r>
          </a:p>
        </p:txBody>
      </p:sp>
      <p:sp>
        <p:nvSpPr>
          <p:cNvPr id="52" name="Rectangle 5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5" name="Content Placeholder 2">
            <a:extLst>
              <a:ext uri="{FF2B5EF4-FFF2-40B4-BE49-F238E27FC236}">
                <a16:creationId xmlns:a16="http://schemas.microsoft.com/office/drawing/2014/main" id="{E690C332-BA5B-F457-3AFE-572B671D3C1F}"/>
              </a:ext>
            </a:extLst>
          </p:cNvPr>
          <p:cNvGraphicFramePr>
            <a:graphicFrameLocks noGrp="1"/>
          </p:cNvGraphicFramePr>
          <p:nvPr>
            <p:ph idx="1"/>
            <p:extLst>
              <p:ext uri="{D42A27DB-BD31-4B8C-83A1-F6EECF244321}">
                <p14:modId xmlns:p14="http://schemas.microsoft.com/office/powerpoint/2010/main" val="3680251826"/>
              </p:ext>
            </p:extLst>
          </p:nvPr>
        </p:nvGraphicFramePr>
        <p:xfrm>
          <a:off x="814388" y="2017440"/>
          <a:ext cx="10538205" cy="4154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733BC82-869C-6CB0-6A59-8801C1FAEA9A}"/>
              </a:ext>
            </a:extLst>
          </p:cNvPr>
          <p:cNvSpPr txBox="1"/>
          <p:nvPr/>
        </p:nvSpPr>
        <p:spPr>
          <a:xfrm>
            <a:off x="814387" y="312985"/>
            <a:ext cx="730949" cy="146304"/>
          </a:xfrm>
          <a:prstGeom prst="rect">
            <a:avLst/>
          </a:prstGeom>
          <a:solidFill>
            <a:schemeClr val="accent4"/>
          </a:solidFill>
          <a:ln>
            <a:noFill/>
          </a:ln>
        </p:spPr>
        <p:txBody>
          <a:bodyPr wrap="square" rtlCol="0">
            <a:spAutoFit/>
          </a:bodyPr>
          <a:lstStyle/>
          <a:p>
            <a:pPr algn="l"/>
            <a:endParaRPr lang="en-US" dirty="0"/>
          </a:p>
        </p:txBody>
      </p:sp>
    </p:spTree>
    <p:extLst>
      <p:ext uri="{BB962C8B-B14F-4D97-AF65-F5344CB8AC3E}">
        <p14:creationId xmlns:p14="http://schemas.microsoft.com/office/powerpoint/2010/main" val="130879625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Many question marks on black background">
            <a:extLst>
              <a:ext uri="{FF2B5EF4-FFF2-40B4-BE49-F238E27FC236}">
                <a16:creationId xmlns:a16="http://schemas.microsoft.com/office/drawing/2014/main" id="{510DEB64-0004-9CE1-7BB3-DCE50A71CC7B}"/>
              </a:ext>
            </a:extLst>
          </p:cNvPr>
          <p:cNvPicPr>
            <a:picLocks noChangeAspect="1"/>
          </p:cNvPicPr>
          <p:nvPr/>
        </p:nvPicPr>
        <p:blipFill rotWithShape="1">
          <a:blip r:embed="rId2"/>
          <a:srcRect t="7618" r="-2" b="-2"/>
          <a:stretch/>
        </p:blipFill>
        <p:spPr>
          <a:xfrm>
            <a:off x="-2" y="-1"/>
            <a:ext cx="12192001" cy="6858000"/>
          </a:xfrm>
          <a:prstGeom prst="rect">
            <a:avLst/>
          </a:prstGeom>
        </p:spPr>
      </p:pic>
      <p:sp>
        <p:nvSpPr>
          <p:cNvPr id="26" name="Rectangle 2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524114"/>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056D01-884F-82E6-D8BE-46A58A9BF362}"/>
              </a:ext>
            </a:extLst>
          </p:cNvPr>
          <p:cNvSpPr>
            <a:spLocks noGrp="1"/>
          </p:cNvSpPr>
          <p:nvPr>
            <p:ph type="title"/>
          </p:nvPr>
        </p:nvSpPr>
        <p:spPr>
          <a:xfrm>
            <a:off x="856210" y="718010"/>
            <a:ext cx="3212386" cy="1185353"/>
          </a:xfrm>
        </p:spPr>
        <p:txBody>
          <a:bodyPr vert="horz" lIns="91440" tIns="45720" rIns="91440" bIns="45720" rtlCol="0" anchor="ctr">
            <a:normAutofit/>
          </a:bodyPr>
          <a:lstStyle/>
          <a:p>
            <a:r>
              <a:rPr lang="en-US" sz="3200">
                <a:solidFill>
                  <a:schemeClr val="bg1"/>
                </a:solidFill>
              </a:rPr>
              <a:t>Questions ?</a:t>
            </a:r>
          </a:p>
        </p:txBody>
      </p:sp>
      <p:sp>
        <p:nvSpPr>
          <p:cNvPr id="28" name="Rectangle 2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983736"/>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130611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00106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9F6F2E-FB69-0D23-07B8-77D1EAAD913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Thank You</a:t>
            </a: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183902"/>
            <a:ext cx="47548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64021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1CEECCB-04E0-1E70-3040-8FF692479F15}"/>
              </a:ext>
            </a:extLst>
          </p:cNvPr>
          <p:cNvSpPr txBox="1"/>
          <p:nvPr/>
        </p:nvSpPr>
        <p:spPr>
          <a:xfrm>
            <a:off x="477981" y="1122363"/>
            <a:ext cx="4023360"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a:latin typeface="+mj-lt"/>
                <a:ea typeface="+mj-ea"/>
                <a:cs typeface="+mj-cs"/>
              </a:rPr>
              <a:t>Data Flow</a:t>
            </a:r>
          </a:p>
        </p:txBody>
      </p:sp>
      <p:sp>
        <p:nvSpPr>
          <p:cNvPr id="47" name="Rectangle 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descr="A diagram of a computer system&#10;&#10;Description automatically generated">
            <a:extLst>
              <a:ext uri="{FF2B5EF4-FFF2-40B4-BE49-F238E27FC236}">
                <a16:creationId xmlns:a16="http://schemas.microsoft.com/office/drawing/2014/main" id="{1A49C8D7-5D6A-FD17-1FEC-B82CBDD58ED4}"/>
              </a:ext>
            </a:extLst>
          </p:cNvPr>
          <p:cNvPicPr>
            <a:picLocks noChangeAspect="1"/>
          </p:cNvPicPr>
          <p:nvPr/>
        </p:nvPicPr>
        <p:blipFill>
          <a:blip r:embed="rId2"/>
          <a:stretch>
            <a:fillRect/>
          </a:stretch>
        </p:blipFill>
        <p:spPr>
          <a:xfrm>
            <a:off x="4702063" y="98563"/>
            <a:ext cx="7486266" cy="6758708"/>
          </a:xfrm>
          <a:prstGeom prst="rect">
            <a:avLst/>
          </a:prstGeom>
        </p:spPr>
      </p:pic>
    </p:spTree>
    <p:extLst>
      <p:ext uri="{BB962C8B-B14F-4D97-AF65-F5344CB8AC3E}">
        <p14:creationId xmlns:p14="http://schemas.microsoft.com/office/powerpoint/2010/main" val="23927117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8C5D44-B759-988F-BED2-5B34A9C81AD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Visualizations</a:t>
            </a:r>
          </a:p>
        </p:txBody>
      </p:sp>
      <p:sp>
        <p:nvSpPr>
          <p:cNvPr id="31" name="Rectangle 3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183902"/>
            <a:ext cx="47548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62405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319CC4-3BA8-B1BD-FB92-CC1BE8859540}"/>
              </a:ext>
            </a:extLst>
          </p:cNvPr>
          <p:cNvSpPr>
            <a:spLocks noGrp="1"/>
          </p:cNvSpPr>
          <p:nvPr>
            <p:ph type="title"/>
          </p:nvPr>
        </p:nvSpPr>
        <p:spPr>
          <a:xfrm>
            <a:off x="621792" y="1161288"/>
            <a:ext cx="3602736" cy="3941311"/>
          </a:xfrm>
        </p:spPr>
        <p:txBody>
          <a:bodyPr vert="horz" lIns="91440" tIns="45720" rIns="91440" bIns="45720" rtlCol="0">
            <a:normAutofit/>
          </a:bodyPr>
          <a:lstStyle/>
          <a:p>
            <a:endParaRPr lang="en-US" b="0"/>
          </a:p>
          <a:p>
            <a:r>
              <a:rPr lang="en-US" b="0">
                <a:latin typeface="Century Schoolbook"/>
              </a:rPr>
              <a:t>Research Question 1</a:t>
            </a:r>
          </a:p>
        </p:txBody>
      </p:sp>
      <p:sp>
        <p:nvSpPr>
          <p:cNvPr id="30" name="Rectangle 2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F84133D0-46B5-0F91-EBC1-8B9917987F5F}"/>
              </a:ext>
            </a:extLst>
          </p:cNvPr>
          <p:cNvSpPr>
            <a:spLocks noGrp="1"/>
          </p:cNvSpPr>
          <p:nvPr>
            <p:ph idx="1"/>
          </p:nvPr>
        </p:nvSpPr>
        <p:spPr>
          <a:xfrm>
            <a:off x="5434149" y="932688"/>
            <a:ext cx="5916603" cy="4992624"/>
          </a:xfrm>
        </p:spPr>
        <p:txBody>
          <a:bodyPr vert="horz" lIns="91440" tIns="45720" rIns="91440" bIns="45720" rtlCol="0" anchor="ctr">
            <a:normAutofit/>
          </a:bodyPr>
          <a:lstStyle/>
          <a:p>
            <a:pPr marL="0" indent="0">
              <a:buNone/>
            </a:pPr>
            <a:r>
              <a:rPr lang="en-US" sz="3200" dirty="0">
                <a:latin typeface="Century Schoolbook"/>
                <a:ea typeface="+mn-lt"/>
                <a:cs typeface="+mn-lt"/>
              </a:rPr>
              <a:t>What regions/countries record the most terrorist incidents?</a:t>
            </a:r>
            <a:endParaRPr lang="en-US" sz="3200" dirty="0">
              <a:latin typeface="Century Schoolbook"/>
            </a:endParaRPr>
          </a:p>
        </p:txBody>
      </p:sp>
    </p:spTree>
    <p:extLst>
      <p:ext uri="{BB962C8B-B14F-4D97-AF65-F5344CB8AC3E}">
        <p14:creationId xmlns:p14="http://schemas.microsoft.com/office/powerpoint/2010/main" val="135678935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the world&#10;&#10;Description automatically generated">
            <a:extLst>
              <a:ext uri="{FF2B5EF4-FFF2-40B4-BE49-F238E27FC236}">
                <a16:creationId xmlns:a16="http://schemas.microsoft.com/office/drawing/2014/main" id="{0B0C87B4-5FFD-9B35-8D51-14DABF6378B3}"/>
              </a:ext>
            </a:extLst>
          </p:cNvPr>
          <p:cNvPicPr>
            <a:picLocks noChangeAspect="1"/>
          </p:cNvPicPr>
          <p:nvPr/>
        </p:nvPicPr>
        <p:blipFill rotWithShape="1">
          <a:blip r:embed="rId2"/>
          <a:srcRect r="-1" b="2939"/>
          <a:stretch/>
        </p:blipFill>
        <p:spPr>
          <a:xfrm>
            <a:off x="0" y="0"/>
            <a:ext cx="12192000" cy="6858000"/>
          </a:xfrm>
          <a:prstGeom prst="rect">
            <a:avLst/>
          </a:prstGeom>
        </p:spPr>
      </p:pic>
    </p:spTree>
    <p:extLst>
      <p:ext uri="{BB962C8B-B14F-4D97-AF65-F5344CB8AC3E}">
        <p14:creationId xmlns:p14="http://schemas.microsoft.com/office/powerpoint/2010/main" val="538540689"/>
      </p:ext>
    </p:extLst>
  </p:cSld>
  <p:clrMapOvr>
    <a:masterClrMapping/>
  </p:clrMapOvr>
  <p:transition spd="slow">
    <p:push dir="u"/>
  </p:transition>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2"/>
        </a:solidFill>
        <a:ln>
          <a:noFill/>
        </a:ln>
      </a:spPr>
      <a:bodyPr wrap="square" rtlCol="0">
        <a:spAutoFit/>
      </a:bodyPr>
      <a:lstStyle>
        <a:defPPr algn="l">
          <a:defRPr dirty="0"/>
        </a:defPPr>
      </a:lstStyle>
    </a:txDef>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181</TotalTime>
  <Words>620</Words>
  <Application>Microsoft Office PowerPoint</Application>
  <PresentationFormat>Widescreen</PresentationFormat>
  <Paragraphs>82</Paragraphs>
  <Slides>51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Aptos</vt:lpstr>
      <vt:lpstr>Arial</vt:lpstr>
      <vt:lpstr>Calibri</vt:lpstr>
      <vt:lpstr>Century Schoolbook</vt:lpstr>
      <vt:lpstr>Helvetica</vt:lpstr>
      <vt:lpstr>Neue Haas Grotesk Text Pro</vt:lpstr>
      <vt:lpstr>AccentBoxVTI</vt:lpstr>
      <vt:lpstr>PowerPoint Presentation</vt:lpstr>
      <vt:lpstr>Meet Our Team </vt:lpstr>
      <vt:lpstr>PowerPoint Presentation</vt:lpstr>
      <vt:lpstr>Problem Statement</vt:lpstr>
      <vt:lpstr>DataSets</vt:lpstr>
      <vt:lpstr>PowerPoint Presentation</vt:lpstr>
      <vt:lpstr>Visualizations</vt:lpstr>
      <vt:lpstr> Research Question 1</vt:lpstr>
      <vt:lpstr>PowerPoint Presentation</vt:lpstr>
      <vt:lpstr>Research Question 2 </vt:lpstr>
      <vt:lpstr>PowerPoint Presentation</vt:lpstr>
      <vt:lpstr>Research Question 3 </vt:lpstr>
      <vt:lpstr>PowerPoint Presentation</vt:lpstr>
      <vt:lpstr>PowerPoint Presentation</vt:lpstr>
      <vt:lpstr>PowerPoint Presentation</vt:lpstr>
      <vt:lpstr>PowerPoint Presentation</vt:lpstr>
      <vt:lpstr>PowerPoint Presentation</vt:lpstr>
      <vt:lpstr>Research Question 4 </vt:lpstr>
      <vt:lpstr>PowerPoint Presentation</vt:lpstr>
      <vt:lpstr>PowerPoint Presentation</vt:lpstr>
      <vt:lpstr>PowerPoint Presentation</vt:lpstr>
      <vt:lpstr>PowerPoint Presentation</vt:lpstr>
      <vt:lpstr>Research Question 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Question 6</vt:lpstr>
      <vt:lpstr>PowerPoint Presentation</vt:lpstr>
      <vt:lpstr>PowerPoint Presentation</vt:lpstr>
      <vt:lpstr>Research Question 7</vt:lpstr>
      <vt:lpstr>PowerPoint Presentation</vt:lpstr>
      <vt:lpstr>PowerPoint Presentation</vt:lpstr>
      <vt:lpstr>PowerPoint Presentation</vt:lpstr>
      <vt:lpstr>Research Question 8</vt:lpstr>
      <vt:lpstr>PowerPoint Presentation</vt:lpstr>
      <vt:lpstr>PowerPoint Presentation</vt:lpstr>
      <vt:lpstr>Dashboard</vt:lpstr>
      <vt:lpstr>PowerPoint Presentation</vt:lpstr>
      <vt:lpstr>Summary</vt:lpstr>
      <vt:lpstr>Next Steps</vt:lpstr>
      <vt:lpstr>Questions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Ninad Bhavesh Daftary</cp:lastModifiedBy>
  <cp:revision>157</cp:revision>
  <dcterms:created xsi:type="dcterms:W3CDTF">2024-04-19T15:24:22Z</dcterms:created>
  <dcterms:modified xsi:type="dcterms:W3CDTF">2024-05-05T20:48:46Z</dcterms:modified>
</cp:coreProperties>
</file>